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344" r:id="rId5"/>
    <p:sldId id="352" r:id="rId6"/>
    <p:sldId id="258" r:id="rId7"/>
    <p:sldId id="349" r:id="rId8"/>
    <p:sldId id="348" r:id="rId9"/>
    <p:sldId id="350" r:id="rId10"/>
    <p:sldId id="346" r:id="rId11"/>
    <p:sldId id="345" r:id="rId12"/>
    <p:sldId id="347" r:id="rId13"/>
    <p:sldId id="335" r:id="rId14"/>
    <p:sldId id="333" r:id="rId15"/>
    <p:sldId id="315" r:id="rId16"/>
    <p:sldId id="351" r:id="rId17"/>
    <p:sldId id="336" r:id="rId18"/>
    <p:sldId id="337" r:id="rId19"/>
    <p:sldId id="343" r:id="rId20"/>
    <p:sldId id="338" r:id="rId21"/>
    <p:sldId id="339" r:id="rId22"/>
    <p:sldId id="340" r:id="rId23"/>
    <p:sldId id="298" r:id="rId24"/>
    <p:sldId id="305" r:id="rId25"/>
    <p:sldId id="341" r:id="rId26"/>
    <p:sldId id="342" r:id="rId27"/>
    <p:sldId id="35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94660"/>
  </p:normalViewPr>
  <p:slideViewPr>
    <p:cSldViewPr snapToGrid="0" showGuides="1">
      <p:cViewPr varScale="1">
        <p:scale>
          <a:sx n="177" d="100"/>
          <a:sy n="177" d="100"/>
        </p:scale>
        <p:origin x="634" y="341"/>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5AF16-DA73-17E7-5144-1E3CD71017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F3D3ED3-3F81-8F34-EEFF-1395014EF4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EE67BB-344B-AA93-1A1A-50E60C5D5CBD}"/>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5" name="Footer Placeholder 4">
            <a:extLst>
              <a:ext uri="{FF2B5EF4-FFF2-40B4-BE49-F238E27FC236}">
                <a16:creationId xmlns:a16="http://schemas.microsoft.com/office/drawing/2014/main" id="{1E98C5F4-D8F4-5938-1EA0-BC8AB736F85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D19C71-A47B-796F-2D6A-525CA87A4C63}"/>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1970127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CE865-7D21-171D-DD84-8A4D775926A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E6E22E6-8302-2645-46BD-D0A807004D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1E319A8-C01A-6EE6-1229-9322A1138EC6}"/>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5" name="Footer Placeholder 4">
            <a:extLst>
              <a:ext uri="{FF2B5EF4-FFF2-40B4-BE49-F238E27FC236}">
                <a16:creationId xmlns:a16="http://schemas.microsoft.com/office/drawing/2014/main" id="{E3CA178F-E758-3315-2194-160E12D622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D9C395-1E69-C686-DB9D-2E1707502115}"/>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2119681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60770C-DCA6-D100-94BB-027D431C1E7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EF1D013-A4E3-F39D-9207-7B610AE989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766B5F-D8FA-0AF0-3433-C84F6C1EAB52}"/>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5" name="Footer Placeholder 4">
            <a:extLst>
              <a:ext uri="{FF2B5EF4-FFF2-40B4-BE49-F238E27FC236}">
                <a16:creationId xmlns:a16="http://schemas.microsoft.com/office/drawing/2014/main" id="{0A26E549-F5F5-3CAC-6B23-7345D3078D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C074CB7-1EC0-2391-CF71-1271D5C956D8}"/>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1948134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04ED3-BC4C-DEEE-F389-B680024ED1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34DE68E-0994-24AD-6E01-0446187B20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FDE71B8-455B-4F3B-3410-2E4F5A490C09}"/>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5" name="Footer Placeholder 4">
            <a:extLst>
              <a:ext uri="{FF2B5EF4-FFF2-40B4-BE49-F238E27FC236}">
                <a16:creationId xmlns:a16="http://schemas.microsoft.com/office/drawing/2014/main" id="{DA2EE18B-EE22-0C09-6EC3-D4DE2750476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8092DE-0B52-3F1A-B2BA-60F77397201E}"/>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13883584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61EF9-24BA-39C4-D013-05DFCBF8262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417F02F-CAD1-091F-2900-98F9B7FF8C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121CB30-333C-ADC8-A5BD-194C76D25A04}"/>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5" name="Footer Placeholder 4">
            <a:extLst>
              <a:ext uri="{FF2B5EF4-FFF2-40B4-BE49-F238E27FC236}">
                <a16:creationId xmlns:a16="http://schemas.microsoft.com/office/drawing/2014/main" id="{6B7BC09C-36BA-B6DB-6027-F3DBCD937DD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736D8B2-CD1B-F17F-C486-59527787B2E7}"/>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3569986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A17A3-54A8-CDF9-7C27-FEC174E595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5D44A67-234B-BC27-1113-E9C6E82298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D098A8-75D6-0915-261E-04859EF73370}"/>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5" name="Footer Placeholder 4">
            <a:extLst>
              <a:ext uri="{FF2B5EF4-FFF2-40B4-BE49-F238E27FC236}">
                <a16:creationId xmlns:a16="http://schemas.microsoft.com/office/drawing/2014/main" id="{DD99E781-D785-4EC7-4C4D-78EE0287AC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91A152-BD38-BD43-DCF3-C2B672D3D9CD}"/>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2457352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15A17-ECB8-26D1-43DB-F17EF582C5E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407D76-766F-ED2E-1739-D74112C35E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BC4BD46-7A1D-53F0-48D1-C088339741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1A0454D-B13C-88F4-DDB4-548C23BE1668}"/>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6" name="Footer Placeholder 5">
            <a:extLst>
              <a:ext uri="{FF2B5EF4-FFF2-40B4-BE49-F238E27FC236}">
                <a16:creationId xmlns:a16="http://schemas.microsoft.com/office/drawing/2014/main" id="{7D7C5BCF-CB3D-E11C-EB4D-E660A42452E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2BB3D5-37ED-8B34-0648-07C55FF4A5E6}"/>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25981160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7BAE3-141A-4A47-9EFC-6FD76E33EEE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1CB56C6-5A51-3F5F-02E1-FC0F86B3CE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3C2D76-A43B-CDBA-965B-D233E37FB0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AD94C45-5724-8CF4-5B33-2C51315856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DDD70F-A79C-6F22-CDEF-4859697867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B855AF6-21B0-9657-4606-4C4282366E0D}"/>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8" name="Footer Placeholder 7">
            <a:extLst>
              <a:ext uri="{FF2B5EF4-FFF2-40B4-BE49-F238E27FC236}">
                <a16:creationId xmlns:a16="http://schemas.microsoft.com/office/drawing/2014/main" id="{DE27CDBA-8959-04EA-9DE2-980E7620C34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2925378-3A7C-DC81-87C6-962D4B27A903}"/>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42686620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5C4F2-7E23-8ED6-1903-ACF89167C77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6DD8F73-C072-6E62-658C-2F7051942986}"/>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4" name="Footer Placeholder 3">
            <a:extLst>
              <a:ext uri="{FF2B5EF4-FFF2-40B4-BE49-F238E27FC236}">
                <a16:creationId xmlns:a16="http://schemas.microsoft.com/office/drawing/2014/main" id="{7A1E5671-8138-17F9-5F70-38734810D46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36F3C3A-A8FB-F3AD-B12E-0AB3998A0D85}"/>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511117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08ED4D-39A8-D0CE-77A4-BA0A00E82679}"/>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3" name="Footer Placeholder 2">
            <a:extLst>
              <a:ext uri="{FF2B5EF4-FFF2-40B4-BE49-F238E27FC236}">
                <a16:creationId xmlns:a16="http://schemas.microsoft.com/office/drawing/2014/main" id="{C57B2102-9354-19B2-05CB-78F333A24DE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8064A20-E795-5815-9685-703150C688FB}"/>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4672505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EB8F-465E-CEC4-F2D5-FA3F66F843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58B0699-1C83-DE17-9BF7-4460617B2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AFCA805-BA27-9FE7-FC42-83098F7DC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8EF0E1-371C-B593-709C-E29E3A5DA07C}"/>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6" name="Footer Placeholder 5">
            <a:extLst>
              <a:ext uri="{FF2B5EF4-FFF2-40B4-BE49-F238E27FC236}">
                <a16:creationId xmlns:a16="http://schemas.microsoft.com/office/drawing/2014/main" id="{FCFBB21E-5E6E-E3DF-2FF5-C6F370AA8C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1BE0EBA-BE85-9059-616E-CE8C49F59E74}"/>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3690377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2AA7F-56D1-E1FC-07FD-B577CC4A232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A1C5DD5-3339-759C-9E33-9A9323C5BD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9F3058-3C3A-D1C5-EDD1-46D34116703B}"/>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5" name="Footer Placeholder 4">
            <a:extLst>
              <a:ext uri="{FF2B5EF4-FFF2-40B4-BE49-F238E27FC236}">
                <a16:creationId xmlns:a16="http://schemas.microsoft.com/office/drawing/2014/main" id="{E0C91A00-E8B2-C21D-2496-1E2C00497E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7576E7-864C-8130-A740-57FF89BDB041}"/>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20331000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88A1-B5E6-4D6D-84F2-997793C815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6B767B9-674F-12E7-E1D9-841545E914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AC1C1710-ADCD-9160-A2A5-29EAF14992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1FB06E-332C-02B3-70A5-CBCA221F0833}"/>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6" name="Footer Placeholder 5">
            <a:extLst>
              <a:ext uri="{FF2B5EF4-FFF2-40B4-BE49-F238E27FC236}">
                <a16:creationId xmlns:a16="http://schemas.microsoft.com/office/drawing/2014/main" id="{2188FC76-1046-FAD9-4E94-BFBB99F3878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074D668-11A2-CB78-810D-0875A8A5A0CB}"/>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7135609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E474-8FC8-E1E6-3F83-8ABEEC02DAD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81897A4-BD41-C68F-1577-0864A4BB76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E749C2-451B-706F-F38A-3811453FFD02}"/>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5" name="Footer Placeholder 4">
            <a:extLst>
              <a:ext uri="{FF2B5EF4-FFF2-40B4-BE49-F238E27FC236}">
                <a16:creationId xmlns:a16="http://schemas.microsoft.com/office/drawing/2014/main" id="{064C5FCE-51E7-2C75-7387-551486CA0E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1A4B97-13B4-7571-56E3-A24AF75347B6}"/>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1076990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D11040-A316-A60F-E455-142B0D0E6A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DCE5F9D-CD1B-9012-526F-75B3AE57FD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3201B5-93B5-1929-12DA-084E7EA9AAD1}"/>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5" name="Footer Placeholder 4">
            <a:extLst>
              <a:ext uri="{FF2B5EF4-FFF2-40B4-BE49-F238E27FC236}">
                <a16:creationId xmlns:a16="http://schemas.microsoft.com/office/drawing/2014/main" id="{96A25E57-2087-6CC6-9969-E7BF228E16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CF528D-A3C0-F750-96D2-3F4C519670B6}"/>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2351314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7A28A-2C4C-DDF5-429F-DA74AF5B1E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15423C2-35C4-0F78-99F6-B85EB28CE1B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66E985-BE2F-EC4F-B7B8-515A89B4FA93}"/>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5" name="Footer Placeholder 4">
            <a:extLst>
              <a:ext uri="{FF2B5EF4-FFF2-40B4-BE49-F238E27FC236}">
                <a16:creationId xmlns:a16="http://schemas.microsoft.com/office/drawing/2014/main" id="{116F0875-D67F-48F6-27B3-7F14EE2748B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70FEF40-4057-BD25-3468-CF50AC27D5A2}"/>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2083799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AC464-32B1-8DFA-0390-22DAD7EE1DD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767367B-92AB-90C7-46C6-2CA79B5384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CB6D7FE-A6A5-CFEB-6D84-B77BA27C6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DA05AB3-E2FF-5B12-73B7-EE242BC8FC1D}"/>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6" name="Footer Placeholder 5">
            <a:extLst>
              <a:ext uri="{FF2B5EF4-FFF2-40B4-BE49-F238E27FC236}">
                <a16:creationId xmlns:a16="http://schemas.microsoft.com/office/drawing/2014/main" id="{F35DE94C-CEB6-ABE2-B692-26E2513D893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A94B05A-32E8-9BF8-8D49-DFB90022C1F3}"/>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1027423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F0208-47F0-7972-ACF6-5A1CC08F38F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60A7EDC-A3F4-B4C7-ACD6-63A67F9195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BD2E71-7C6B-DCF4-511B-B97C5277CC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1E3A7FF-9A5A-EF7D-A607-590A7536A3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632839-853D-7E95-2CCA-92EA6048B5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A5D0D18-2EFB-A2E6-FC23-B503484B426A}"/>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8" name="Footer Placeholder 7">
            <a:extLst>
              <a:ext uri="{FF2B5EF4-FFF2-40B4-BE49-F238E27FC236}">
                <a16:creationId xmlns:a16="http://schemas.microsoft.com/office/drawing/2014/main" id="{4AD8F49F-0D4F-2647-2897-82A6CE5FEEB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2253135-E24A-5F9C-AB3E-24AA13247103}"/>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2810593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0998A-CE46-915D-EE98-92AE678E3B8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94B99F1-06DD-281F-1A0B-9F3E3F54FAE1}"/>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4" name="Footer Placeholder 3">
            <a:extLst>
              <a:ext uri="{FF2B5EF4-FFF2-40B4-BE49-F238E27FC236}">
                <a16:creationId xmlns:a16="http://schemas.microsoft.com/office/drawing/2014/main" id="{B24E0E75-0DE5-3641-F9D2-B2208F16DA1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EA7364C-9AA6-6CAD-8CCF-34D2DEF7A250}"/>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1880190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1BA4F8-B78F-8B0C-00AA-A726687676A5}"/>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3" name="Footer Placeholder 2">
            <a:extLst>
              <a:ext uri="{FF2B5EF4-FFF2-40B4-BE49-F238E27FC236}">
                <a16:creationId xmlns:a16="http://schemas.microsoft.com/office/drawing/2014/main" id="{2D42C95E-F21B-9E75-EEC5-169D4CF5EDC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2F51424-2364-3B86-88D4-4A9F087B6C15}"/>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2802527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E81D1-DB35-E748-021E-C3287CC757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B8F6449-3F99-7A84-537E-7E39039F00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ACD3259-3772-7973-83F9-AD3F6B0868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81B2B1-CCEB-8BD8-E576-616C1C4B2AC4}"/>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6" name="Footer Placeholder 5">
            <a:extLst>
              <a:ext uri="{FF2B5EF4-FFF2-40B4-BE49-F238E27FC236}">
                <a16:creationId xmlns:a16="http://schemas.microsoft.com/office/drawing/2014/main" id="{C18A106F-F755-7936-4060-B84A5DC4354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AACE9EC-2887-492A-A3F1-5AFA6C8196B9}"/>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3823246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38966-7328-90E4-0D3A-E5DACA7F3B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3639B82-D3C9-A015-A1F6-ACD49DCABA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38B5CCE-0DB5-D78E-716B-DD45220A9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64F254-27D5-F95C-A1F9-D078614D0C54}"/>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6" name="Footer Placeholder 5">
            <a:extLst>
              <a:ext uri="{FF2B5EF4-FFF2-40B4-BE49-F238E27FC236}">
                <a16:creationId xmlns:a16="http://schemas.microsoft.com/office/drawing/2014/main" id="{96EBE616-31C3-B207-9346-AB5078B78A2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A757E8E-296A-0436-11A3-2CD8900359E7}"/>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637658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3D901C-8994-83A3-13BD-4893262F4E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75282EF-788A-85E7-FB4C-1AE5CC88FD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BC874E-0987-2BD7-84AD-359390B1D5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4120BC-B586-4FB9-9B70-7E60C9309D7D}" type="datetimeFigureOut">
              <a:rPr lang="en-GB" smtClean="0"/>
              <a:t>10/12/2025</a:t>
            </a:fld>
            <a:endParaRPr lang="en-GB"/>
          </a:p>
        </p:txBody>
      </p:sp>
      <p:sp>
        <p:nvSpPr>
          <p:cNvPr id="5" name="Footer Placeholder 4">
            <a:extLst>
              <a:ext uri="{FF2B5EF4-FFF2-40B4-BE49-F238E27FC236}">
                <a16:creationId xmlns:a16="http://schemas.microsoft.com/office/drawing/2014/main" id="{8168DE52-C3A5-631E-DF6D-5ADDD07B24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E12045E7-3134-7EEC-1F74-2A5A8E7D3B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D55D73-4877-4611-AE78-FE88AE02E447}" type="slidenum">
              <a:rPr lang="en-GB" smtClean="0"/>
              <a:t>‹#›</a:t>
            </a:fld>
            <a:endParaRPr lang="en-GB"/>
          </a:p>
        </p:txBody>
      </p:sp>
    </p:spTree>
    <p:extLst>
      <p:ext uri="{BB962C8B-B14F-4D97-AF65-F5344CB8AC3E}">
        <p14:creationId xmlns:p14="http://schemas.microsoft.com/office/powerpoint/2010/main" val="2531096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BF9FD"/>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21DC7A-F643-0BAB-29FB-4B3AB54841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41DF3D1-8AF5-DE09-2BBB-110C762374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58C462A-523B-AD3C-6669-F3F5C13394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BB9E3F-605D-4A01-A272-F9F7C12C03AD}" type="datetimeFigureOut">
              <a:rPr lang="en-GB" smtClean="0"/>
              <a:t>10/12/2025</a:t>
            </a:fld>
            <a:endParaRPr lang="en-GB"/>
          </a:p>
        </p:txBody>
      </p:sp>
      <p:sp>
        <p:nvSpPr>
          <p:cNvPr id="5" name="Footer Placeholder 4">
            <a:extLst>
              <a:ext uri="{FF2B5EF4-FFF2-40B4-BE49-F238E27FC236}">
                <a16:creationId xmlns:a16="http://schemas.microsoft.com/office/drawing/2014/main" id="{5F049C9F-C1A7-5E31-17C0-6E431B334B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BFDA255-9834-3890-56DF-0FCB7DB31C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1E93BC-0583-4F13-9EFE-A882EE2EBD69}" type="slidenum">
              <a:rPr lang="en-GB" smtClean="0"/>
              <a:t>‹#›</a:t>
            </a:fld>
            <a:endParaRPr lang="en-GB"/>
          </a:p>
        </p:txBody>
      </p:sp>
      <p:pic>
        <p:nvPicPr>
          <p:cNvPr id="8" name="Picture 7">
            <a:extLst>
              <a:ext uri="{FF2B5EF4-FFF2-40B4-BE49-F238E27FC236}">
                <a16:creationId xmlns:a16="http://schemas.microsoft.com/office/drawing/2014/main" id="{1C57053D-AA88-4C04-5843-76F3F58C1C6C}"/>
              </a:ext>
            </a:extLst>
          </p:cNvPr>
          <p:cNvPicPr>
            <a:picLocks noChangeAspect="1"/>
          </p:cNvPicPr>
          <p:nvPr userDrawn="1"/>
        </p:nvPicPr>
        <p:blipFill>
          <a:blip r:embed="rId13">
            <a:alphaModFix amt="63000"/>
          </a:blip>
          <a:stretch>
            <a:fillRect/>
          </a:stretch>
        </p:blipFill>
        <p:spPr>
          <a:xfrm>
            <a:off x="9908249" y="6243574"/>
            <a:ext cx="2152811" cy="477902"/>
          </a:xfrm>
          <a:prstGeom prst="rect">
            <a:avLst/>
          </a:prstGeom>
        </p:spPr>
      </p:pic>
    </p:spTree>
    <p:extLst>
      <p:ext uri="{BB962C8B-B14F-4D97-AF65-F5344CB8AC3E}">
        <p14:creationId xmlns:p14="http://schemas.microsoft.com/office/powerpoint/2010/main" val="37739591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69FA99F-3CD1-1886-5055-0A359528991B}"/>
              </a:ext>
            </a:extLst>
          </p:cNvPr>
          <p:cNvSpPr>
            <a:spLocks noGrp="1"/>
          </p:cNvSpPr>
          <p:nvPr>
            <p:ph type="subTitle" idx="1"/>
          </p:nvPr>
        </p:nvSpPr>
        <p:spPr>
          <a:xfrm>
            <a:off x="2951747" y="3209006"/>
            <a:ext cx="9144000" cy="1655762"/>
          </a:xfrm>
        </p:spPr>
        <p:txBody>
          <a:bodyPr>
            <a:normAutofit/>
          </a:bodyPr>
          <a:lstStyle/>
          <a:p>
            <a:pPr algn="r"/>
            <a:r>
              <a:rPr lang="en-US" sz="3600" dirty="0"/>
              <a:t>S-98 Meeting 11</a:t>
            </a:r>
            <a:r>
              <a:rPr lang="en-US" sz="3600" baseline="30000" dirty="0"/>
              <a:t>th</a:t>
            </a:r>
            <a:r>
              <a:rPr lang="en-US" sz="3600" dirty="0"/>
              <a:t> December</a:t>
            </a:r>
            <a:endParaRPr lang="en-GB" sz="3600" dirty="0"/>
          </a:p>
        </p:txBody>
      </p:sp>
    </p:spTree>
    <p:extLst>
      <p:ext uri="{BB962C8B-B14F-4D97-AF65-F5344CB8AC3E}">
        <p14:creationId xmlns:p14="http://schemas.microsoft.com/office/powerpoint/2010/main" val="3738760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4A0F6F-479C-F81B-9504-9436E3720835}"/>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1927667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29260-A8FE-9A97-16F0-FF2D3C09DC1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34F747E-12EC-F383-DF9D-45B5E37C1670}"/>
              </a:ext>
            </a:extLst>
          </p:cNvPr>
          <p:cNvPicPr>
            <a:picLocks noChangeAspect="1"/>
          </p:cNvPicPr>
          <p:nvPr/>
        </p:nvPicPr>
        <p:blipFill>
          <a:blip r:embed="rId2"/>
          <a:stretch>
            <a:fillRect/>
          </a:stretch>
        </p:blipFill>
        <p:spPr>
          <a:xfrm>
            <a:off x="609600" y="21565"/>
            <a:ext cx="10972800" cy="6858000"/>
          </a:xfrm>
          <a:prstGeom prst="rect">
            <a:avLst/>
          </a:prstGeom>
        </p:spPr>
      </p:pic>
      <p:sp>
        <p:nvSpPr>
          <p:cNvPr id="6" name="Rectangle 5">
            <a:extLst>
              <a:ext uri="{FF2B5EF4-FFF2-40B4-BE49-F238E27FC236}">
                <a16:creationId xmlns:a16="http://schemas.microsoft.com/office/drawing/2014/main" id="{57E23B87-5179-DCAC-0B40-3133653C88B9}"/>
              </a:ext>
            </a:extLst>
          </p:cNvPr>
          <p:cNvSpPr/>
          <p:nvPr/>
        </p:nvSpPr>
        <p:spPr>
          <a:xfrm>
            <a:off x="4619445" y="897147"/>
            <a:ext cx="1229264" cy="12723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443FBF5-60F7-C94D-9D2E-845125AA087F}"/>
              </a:ext>
            </a:extLst>
          </p:cNvPr>
          <p:cNvSpPr/>
          <p:nvPr/>
        </p:nvSpPr>
        <p:spPr>
          <a:xfrm>
            <a:off x="4718649" y="4086045"/>
            <a:ext cx="629728" cy="12723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0F196DFD-CE5C-07B9-398A-8820C74D8A01}"/>
              </a:ext>
            </a:extLst>
          </p:cNvPr>
          <p:cNvSpPr/>
          <p:nvPr/>
        </p:nvSpPr>
        <p:spPr>
          <a:xfrm>
            <a:off x="9747849" y="3325483"/>
            <a:ext cx="454323" cy="5607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24478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98E7A-4BB3-4899-D108-2FD918232EA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8951B56-5A26-478A-BD3E-4DC8534E0A6C}"/>
              </a:ext>
            </a:extLst>
          </p:cNvPr>
          <p:cNvSpPr/>
          <p:nvPr/>
        </p:nvSpPr>
        <p:spPr>
          <a:xfrm>
            <a:off x="230572" y="1505414"/>
            <a:ext cx="3438144" cy="3608832"/>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805C17C8-C90D-FD68-6183-C136FF13A5D0}"/>
              </a:ext>
            </a:extLst>
          </p:cNvPr>
          <p:cNvSpPr/>
          <p:nvPr/>
        </p:nvSpPr>
        <p:spPr>
          <a:xfrm>
            <a:off x="3668716" y="1505414"/>
            <a:ext cx="3438144" cy="3608832"/>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7BFCA4C4-B9A7-802F-F856-6D0CD93CF559}"/>
              </a:ext>
            </a:extLst>
          </p:cNvPr>
          <p:cNvSpPr/>
          <p:nvPr/>
        </p:nvSpPr>
        <p:spPr>
          <a:xfrm rot="21193878">
            <a:off x="1648514" y="2866427"/>
            <a:ext cx="4937760" cy="673445"/>
          </a:xfrm>
          <a:prstGeom prst="rect">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Bridge</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ABD6B650-158A-A6C9-D5C5-C7D3D660AE02}"/>
              </a:ext>
            </a:extLst>
          </p:cNvPr>
          <p:cNvSpPr/>
          <p:nvPr/>
        </p:nvSpPr>
        <p:spPr>
          <a:xfrm>
            <a:off x="468316" y="2738838"/>
            <a:ext cx="2962656" cy="20299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85B1F050-2F9C-737D-80DD-DCE0CB129C13}"/>
              </a:ext>
            </a:extLst>
          </p:cNvPr>
          <p:cNvSpPr txBox="1"/>
          <p:nvPr/>
        </p:nvSpPr>
        <p:spPr>
          <a:xfrm>
            <a:off x="431219" y="2700230"/>
            <a:ext cx="10491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Viewport</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FB5D85EA-6B5A-C5BE-3A70-20B12DC18324}"/>
              </a:ext>
            </a:extLst>
          </p:cNvPr>
          <p:cNvCxnSpPr>
            <a:cxnSpLocks/>
          </p:cNvCxnSpPr>
          <p:nvPr/>
        </p:nvCxnSpPr>
        <p:spPr>
          <a:xfrm>
            <a:off x="3668716" y="2915622"/>
            <a:ext cx="0" cy="662432"/>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9560C74-F26A-9113-B300-F86A83092B9C}"/>
              </a:ext>
            </a:extLst>
          </p:cNvPr>
          <p:cNvSpPr txBox="1"/>
          <p:nvPr/>
        </p:nvSpPr>
        <p:spPr>
          <a:xfrm>
            <a:off x="3107005" y="1487603"/>
            <a:ext cx="6479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ENC</a:t>
            </a:r>
            <a:r>
              <a:rPr kumimoji="0" lang="en-US" sz="1800" b="0" i="0" u="none" strike="noStrike" kern="1200" cap="none" spc="0" normalizeH="0" baseline="-25000" noProof="0" dirty="0">
                <a:ln>
                  <a:noFill/>
                </a:ln>
                <a:solidFill>
                  <a:srgbClr val="44546A">
                    <a:lumMod val="50000"/>
                  </a:srgbClr>
                </a:solidFill>
                <a:effectLst/>
                <a:uLnTx/>
                <a:uFillTx/>
                <a:latin typeface="Calibri" panose="020F0502020204030204"/>
                <a:ea typeface="+mn-ea"/>
                <a:cs typeface="+mn-cs"/>
              </a:rPr>
              <a:t>1</a:t>
            </a:r>
            <a:endParaRPr kumimoji="0" lang="en-GB"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D6BFBBA0-15F6-8FA3-82BB-B82F302CF168}"/>
              </a:ext>
            </a:extLst>
          </p:cNvPr>
          <p:cNvSpPr txBox="1"/>
          <p:nvPr/>
        </p:nvSpPr>
        <p:spPr>
          <a:xfrm>
            <a:off x="6545149" y="1452827"/>
            <a:ext cx="6479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ENC</a:t>
            </a:r>
            <a:r>
              <a:rPr kumimoji="0" lang="en-US" sz="1800" b="0" i="0" u="none" strike="noStrike" kern="1200" cap="none" spc="0" normalizeH="0" baseline="-25000" noProof="0" dirty="0">
                <a:ln>
                  <a:noFill/>
                </a:ln>
                <a:solidFill>
                  <a:srgbClr val="44546A">
                    <a:lumMod val="50000"/>
                  </a:srgbClr>
                </a:solidFill>
                <a:effectLst/>
                <a:uLnTx/>
                <a:uFillTx/>
                <a:latin typeface="Calibri" panose="020F0502020204030204"/>
                <a:ea typeface="+mn-ea"/>
                <a:cs typeface="+mn-cs"/>
              </a:rPr>
              <a:t>2</a:t>
            </a:r>
            <a:endParaRPr kumimoji="0" lang="en-GB"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637E202A-3FAF-8592-9B4D-4448D1802321}"/>
              </a:ext>
            </a:extLst>
          </p:cNvPr>
          <p:cNvSpPr/>
          <p:nvPr/>
        </p:nvSpPr>
        <p:spPr>
          <a:xfrm>
            <a:off x="4912190" y="2590850"/>
            <a:ext cx="89408" cy="8534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7FF56587-9F60-211C-A67D-7AA98758F76D}"/>
              </a:ext>
            </a:extLst>
          </p:cNvPr>
          <p:cNvSpPr/>
          <p:nvPr/>
        </p:nvSpPr>
        <p:spPr>
          <a:xfrm>
            <a:off x="4889775" y="3509447"/>
            <a:ext cx="89408" cy="85344"/>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 name="Straight Arrow Connector 18">
            <a:extLst>
              <a:ext uri="{FF2B5EF4-FFF2-40B4-BE49-F238E27FC236}">
                <a16:creationId xmlns:a16="http://schemas.microsoft.com/office/drawing/2014/main" id="{42B6BFB9-F338-8D1F-8CA7-93F6FF32A1D4}"/>
              </a:ext>
            </a:extLst>
          </p:cNvPr>
          <p:cNvCxnSpPr/>
          <p:nvPr/>
        </p:nvCxnSpPr>
        <p:spPr>
          <a:xfrm>
            <a:off x="1480352" y="3341005"/>
            <a:ext cx="268705" cy="1684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FA2A8E27-1CB8-DDD5-BDE7-37072666A57A}"/>
              </a:ext>
            </a:extLst>
          </p:cNvPr>
          <p:cNvSpPr/>
          <p:nvPr/>
        </p:nvSpPr>
        <p:spPr>
          <a:xfrm>
            <a:off x="5025192" y="2566703"/>
            <a:ext cx="349144" cy="348919"/>
          </a:xfrm>
          <a:custGeom>
            <a:avLst/>
            <a:gdLst>
              <a:gd name="connsiteX0" fmla="*/ 0 w 349144"/>
              <a:gd name="connsiteY0" fmla="*/ 57566 h 348919"/>
              <a:gd name="connsiteX1" fmla="*/ 300317 w 349144"/>
              <a:gd name="connsiteY1" fmla="*/ 21707 h 348919"/>
              <a:gd name="connsiteX2" fmla="*/ 345141 w 349144"/>
              <a:gd name="connsiteY2" fmla="*/ 348919 h 348919"/>
            </a:gdLst>
            <a:ahLst/>
            <a:cxnLst>
              <a:cxn ang="0">
                <a:pos x="connsiteX0" y="connsiteY0"/>
              </a:cxn>
              <a:cxn ang="0">
                <a:pos x="connsiteX1" y="connsiteY1"/>
              </a:cxn>
              <a:cxn ang="0">
                <a:pos x="connsiteX2" y="connsiteY2"/>
              </a:cxn>
            </a:cxnLst>
            <a:rect l="l" t="t" r="r" b="b"/>
            <a:pathLst>
              <a:path w="349144" h="348919">
                <a:moveTo>
                  <a:pt x="0" y="57566"/>
                </a:moveTo>
                <a:cubicBezTo>
                  <a:pt x="121397" y="15357"/>
                  <a:pt x="242794" y="-26852"/>
                  <a:pt x="300317" y="21707"/>
                </a:cubicBezTo>
                <a:cubicBezTo>
                  <a:pt x="357840" y="70266"/>
                  <a:pt x="351490" y="209592"/>
                  <a:pt x="345141" y="348919"/>
                </a:cubicBezTo>
              </a:path>
            </a:pathLst>
          </a:custGeom>
          <a:noFill/>
          <a:ln>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35EF2426-93A6-B43B-3424-F334538EADC4}"/>
              </a:ext>
            </a:extLst>
          </p:cNvPr>
          <p:cNvSpPr txBox="1"/>
          <p:nvPr/>
        </p:nvSpPr>
        <p:spPr>
          <a:xfrm>
            <a:off x="5147281" y="2390663"/>
            <a:ext cx="65274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association</a:t>
            </a:r>
            <a:endPar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CD4EE136-B1DF-0B18-60B7-CFD5910AAF4C}"/>
              </a:ext>
            </a:extLst>
          </p:cNvPr>
          <p:cNvSpPr/>
          <p:nvPr/>
        </p:nvSpPr>
        <p:spPr>
          <a:xfrm>
            <a:off x="4705585" y="3334871"/>
            <a:ext cx="354991" cy="227783"/>
          </a:xfrm>
          <a:custGeom>
            <a:avLst/>
            <a:gdLst>
              <a:gd name="connsiteX0" fmla="*/ 354991 w 354991"/>
              <a:gd name="connsiteY0" fmla="*/ 0 h 227783"/>
              <a:gd name="connsiteX1" fmla="*/ 5368 w 354991"/>
              <a:gd name="connsiteY1" fmla="*/ 197224 h 227783"/>
              <a:gd name="connsiteX2" fmla="*/ 175697 w 354991"/>
              <a:gd name="connsiteY2" fmla="*/ 224118 h 227783"/>
            </a:gdLst>
            <a:ahLst/>
            <a:cxnLst>
              <a:cxn ang="0">
                <a:pos x="connsiteX0" y="connsiteY0"/>
              </a:cxn>
              <a:cxn ang="0">
                <a:pos x="connsiteX1" y="connsiteY1"/>
              </a:cxn>
              <a:cxn ang="0">
                <a:pos x="connsiteX2" y="connsiteY2"/>
              </a:cxn>
            </a:cxnLst>
            <a:rect l="l" t="t" r="r" b="b"/>
            <a:pathLst>
              <a:path w="354991" h="227783">
                <a:moveTo>
                  <a:pt x="354991" y="0"/>
                </a:moveTo>
                <a:cubicBezTo>
                  <a:pt x="195120" y="79935"/>
                  <a:pt x="35250" y="159871"/>
                  <a:pt x="5368" y="197224"/>
                </a:cubicBezTo>
                <a:cubicBezTo>
                  <a:pt x="-24514" y="234577"/>
                  <a:pt x="75591" y="229347"/>
                  <a:pt x="175697" y="224118"/>
                </a:cubicBezTo>
              </a:path>
            </a:pathLst>
          </a:custGeom>
          <a:noFill/>
          <a:ln>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8D0F5A37-2E0C-C12D-0A57-3E6A6D1E7482}"/>
              </a:ext>
            </a:extLst>
          </p:cNvPr>
          <p:cNvSpPr txBox="1"/>
          <p:nvPr/>
        </p:nvSpPr>
        <p:spPr>
          <a:xfrm>
            <a:off x="4407833" y="3570577"/>
            <a:ext cx="65274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association</a:t>
            </a:r>
            <a:endPar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2F9B9FAE-85AD-F045-491B-CCF6F0D60956}"/>
              </a:ext>
            </a:extLst>
          </p:cNvPr>
          <p:cNvSpPr/>
          <p:nvPr/>
        </p:nvSpPr>
        <p:spPr>
          <a:xfrm>
            <a:off x="4775228" y="2473604"/>
            <a:ext cx="354246" cy="369332"/>
          </a:xfrm>
          <a:prstGeom prst="rect">
            <a:avLst/>
          </a:prstGeom>
          <a:noFill/>
          <a:ln>
            <a:solidFill>
              <a:srgbClr val="C925BD"/>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BD9B9A42-5DB9-5894-67C8-566DE1BB01B0}"/>
              </a:ext>
            </a:extLst>
          </p:cNvPr>
          <p:cNvSpPr txBox="1"/>
          <p:nvPr/>
        </p:nvSpPr>
        <p:spPr>
          <a:xfrm>
            <a:off x="4694361" y="2275970"/>
            <a:ext cx="56964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S-124</a:t>
            </a:r>
            <a:endParaRPr kumimoji="0" lang="en-GB"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25" name="TextBox 24">
            <a:extLst>
              <a:ext uri="{FF2B5EF4-FFF2-40B4-BE49-F238E27FC236}">
                <a16:creationId xmlns:a16="http://schemas.microsoft.com/office/drawing/2014/main" id="{D687E604-983F-857C-7CF4-AEDA7BD195D0}"/>
              </a:ext>
            </a:extLst>
          </p:cNvPr>
          <p:cNvSpPr txBox="1"/>
          <p:nvPr/>
        </p:nvSpPr>
        <p:spPr>
          <a:xfrm>
            <a:off x="1005408" y="3140115"/>
            <a:ext cx="570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alibri" panose="020F0502020204030204"/>
                <a:ea typeface="+mn-ea"/>
                <a:cs typeface="+mn-cs"/>
              </a:rPr>
              <a:t>pick</a:t>
            </a:r>
            <a:endParaRPr kumimoji="0" lang="en-GB" sz="1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A232C4CB-A70F-89C7-BC2D-A86BAD343597}"/>
              </a:ext>
            </a:extLst>
          </p:cNvPr>
          <p:cNvSpPr txBox="1"/>
          <p:nvPr/>
        </p:nvSpPr>
        <p:spPr>
          <a:xfrm>
            <a:off x="2039367" y="3264430"/>
            <a:ext cx="25199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a</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68DA7D72-BDF7-00E0-E1A5-DD1C41BBE4B8}"/>
              </a:ext>
            </a:extLst>
          </p:cNvPr>
          <p:cNvSpPr txBox="1"/>
          <p:nvPr/>
        </p:nvSpPr>
        <p:spPr>
          <a:xfrm>
            <a:off x="6091517" y="2856121"/>
            <a:ext cx="25840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b</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40C9834F-EA2C-4949-0DFE-2BF21ABDE8BD}"/>
              </a:ext>
            </a:extLst>
          </p:cNvPr>
          <p:cNvSpPr txBox="1"/>
          <p:nvPr/>
        </p:nvSpPr>
        <p:spPr>
          <a:xfrm>
            <a:off x="4931583" y="2551270"/>
            <a:ext cx="24397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c</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2C458519-CD6B-8499-4A49-DF7D55F9DA22}"/>
              </a:ext>
            </a:extLst>
          </p:cNvPr>
          <p:cNvSpPr txBox="1"/>
          <p:nvPr/>
        </p:nvSpPr>
        <p:spPr>
          <a:xfrm>
            <a:off x="4917157" y="3554148"/>
            <a:ext cx="25840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d</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B76D2190-05E1-B62E-0A17-7C6568AB8B1A}"/>
              </a:ext>
            </a:extLst>
          </p:cNvPr>
          <p:cNvSpPr txBox="1"/>
          <p:nvPr/>
        </p:nvSpPr>
        <p:spPr>
          <a:xfrm>
            <a:off x="4599504" y="2307273"/>
            <a:ext cx="25840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e</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04A609F5-00ED-2654-4E24-D75FF234E723}"/>
              </a:ext>
            </a:extLst>
          </p:cNvPr>
          <p:cNvSpPr txBox="1"/>
          <p:nvPr/>
        </p:nvSpPr>
        <p:spPr>
          <a:xfrm>
            <a:off x="199429" y="1487603"/>
            <a:ext cx="56964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S-101</a:t>
            </a:r>
            <a:endParaRPr kumimoji="0" lang="en-GB"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33" name="TextBox 32">
            <a:extLst>
              <a:ext uri="{FF2B5EF4-FFF2-40B4-BE49-F238E27FC236}">
                <a16:creationId xmlns:a16="http://schemas.microsoft.com/office/drawing/2014/main" id="{26352F4C-D614-632D-77E7-1E015A4978C5}"/>
              </a:ext>
            </a:extLst>
          </p:cNvPr>
          <p:cNvSpPr txBox="1"/>
          <p:nvPr/>
        </p:nvSpPr>
        <p:spPr>
          <a:xfrm>
            <a:off x="3611895" y="1487602"/>
            <a:ext cx="56964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S-101</a:t>
            </a:r>
            <a:endParaRPr kumimoji="0" lang="en-GB"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39" name="TextBox 38">
            <a:extLst>
              <a:ext uri="{FF2B5EF4-FFF2-40B4-BE49-F238E27FC236}">
                <a16:creationId xmlns:a16="http://schemas.microsoft.com/office/drawing/2014/main" id="{8A4E9779-CFD2-C2B7-C73F-7EF4258E5F3F}"/>
              </a:ext>
            </a:extLst>
          </p:cNvPr>
          <p:cNvSpPr txBox="1"/>
          <p:nvPr/>
        </p:nvSpPr>
        <p:spPr>
          <a:xfrm>
            <a:off x="1147012" y="5408210"/>
            <a:ext cx="4731295"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happens when you do a pick report?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Which features do you get information for [a-e]?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AF71247E-3258-F45A-DDDA-A44CF445862E}"/>
              </a:ext>
            </a:extLst>
          </p:cNvPr>
          <p:cNvSpPr txBox="1"/>
          <p:nvPr/>
        </p:nvSpPr>
        <p:spPr>
          <a:xfrm>
            <a:off x="253202" y="67437"/>
            <a:ext cx="10413359" cy="1067343"/>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Interoperability Identifier is ECDIS functionality. It is a “join field” – it says which features you want to be grouped together when one of them is picked by the pick report. How does it work when you want the NW information to be returned when the user picks a component of the bridge?</a:t>
            </a:r>
          </a:p>
        </p:txBody>
      </p:sp>
    </p:spTree>
    <p:extLst>
      <p:ext uri="{BB962C8B-B14F-4D97-AF65-F5344CB8AC3E}">
        <p14:creationId xmlns:p14="http://schemas.microsoft.com/office/powerpoint/2010/main" val="3721317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80B89-96FE-78C6-17E8-6EA31608AD5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093399-CF04-CB78-FE82-889F632EBB3B}"/>
              </a:ext>
            </a:extLst>
          </p:cNvPr>
          <p:cNvSpPr>
            <a:spLocks noGrp="1"/>
          </p:cNvSpPr>
          <p:nvPr>
            <p:ph idx="1"/>
          </p:nvPr>
        </p:nvSpPr>
        <p:spPr>
          <a:xfrm>
            <a:off x="268857" y="672943"/>
            <a:ext cx="8958670" cy="5387197"/>
          </a:xfrm>
        </p:spPr>
        <p:txBody>
          <a:bodyPr>
            <a:normAutofit fontScale="70000" lnSpcReduction="20000"/>
          </a:bodyPr>
          <a:lstStyle/>
          <a:p>
            <a:pPr>
              <a:lnSpc>
                <a:spcPct val="110000"/>
              </a:lnSpc>
            </a:pPr>
            <a:r>
              <a:rPr lang="en-US" dirty="0"/>
              <a:t>We are trying to do 2 different things:</a:t>
            </a:r>
          </a:p>
          <a:p>
            <a:pPr lvl="1">
              <a:lnSpc>
                <a:spcPct val="110000"/>
              </a:lnSpc>
            </a:pPr>
            <a:r>
              <a:rPr lang="en-US" dirty="0"/>
              <a:t>Identify features (</a:t>
            </a:r>
            <a:r>
              <a:rPr lang="en-US" dirty="0" err="1"/>
              <a:t>interoperabilityIdentifer</a:t>
            </a:r>
            <a:r>
              <a:rPr lang="en-US" dirty="0"/>
              <a:t> does this)</a:t>
            </a:r>
          </a:p>
          <a:p>
            <a:pPr lvl="1">
              <a:lnSpc>
                <a:spcPct val="110000"/>
              </a:lnSpc>
            </a:pPr>
            <a:r>
              <a:rPr lang="en-US" dirty="0"/>
              <a:t>Associate between features in different PS, and also in different datasets (the same PS)</a:t>
            </a:r>
          </a:p>
          <a:p>
            <a:pPr lvl="1">
              <a:lnSpc>
                <a:spcPct val="110000"/>
              </a:lnSpc>
            </a:pPr>
            <a:endParaRPr lang="en-US" dirty="0"/>
          </a:p>
          <a:p>
            <a:pPr>
              <a:lnSpc>
                <a:spcPct val="110000"/>
              </a:lnSpc>
            </a:pPr>
            <a:r>
              <a:rPr lang="en-US" dirty="0"/>
              <a:t>So, </a:t>
            </a:r>
            <a:r>
              <a:rPr lang="en-US" b="1" i="1" dirty="0" err="1"/>
              <a:t>interoperablityIdentifier</a:t>
            </a:r>
            <a:r>
              <a:rPr lang="en-US" dirty="0"/>
              <a:t> identifies “features”</a:t>
            </a:r>
          </a:p>
          <a:p>
            <a:pPr>
              <a:lnSpc>
                <a:spcPct val="110000"/>
              </a:lnSpc>
            </a:pPr>
            <a:r>
              <a:rPr lang="en-US" b="1" i="1" dirty="0" err="1"/>
              <a:t>featureReference.interoperabilityIdentifier</a:t>
            </a:r>
            <a:r>
              <a:rPr lang="en-US" b="1" i="1" dirty="0"/>
              <a:t> </a:t>
            </a:r>
            <a:r>
              <a:rPr lang="en-US" dirty="0"/>
              <a:t>contains a reference to “other” identifiers in some product specifications (not all)</a:t>
            </a:r>
          </a:p>
          <a:p>
            <a:pPr>
              <a:lnSpc>
                <a:spcPct val="110000"/>
              </a:lnSpc>
            </a:pPr>
            <a:endParaRPr lang="en-US" dirty="0"/>
          </a:p>
          <a:p>
            <a:pPr>
              <a:lnSpc>
                <a:spcPct val="110000"/>
              </a:lnSpc>
            </a:pPr>
            <a:r>
              <a:rPr lang="en-US" dirty="0"/>
              <a:t>The ECDIS must return (in the pick report)</a:t>
            </a:r>
          </a:p>
          <a:p>
            <a:pPr lvl="1">
              <a:lnSpc>
                <a:spcPct val="110000"/>
              </a:lnSpc>
            </a:pPr>
            <a:r>
              <a:rPr lang="en-US" b="1" dirty="0"/>
              <a:t>All features with identical </a:t>
            </a:r>
            <a:r>
              <a:rPr lang="en-US" b="1" dirty="0" err="1"/>
              <a:t>interoperabilityIdentifiers</a:t>
            </a:r>
            <a:endParaRPr lang="en-US" b="1" dirty="0"/>
          </a:p>
          <a:p>
            <a:pPr lvl="1">
              <a:lnSpc>
                <a:spcPct val="110000"/>
              </a:lnSpc>
            </a:pPr>
            <a:r>
              <a:rPr lang="en-US" b="1" dirty="0"/>
              <a:t>Any feature which has a feature reference containing the </a:t>
            </a:r>
            <a:r>
              <a:rPr lang="en-US" b="1" dirty="0" err="1"/>
              <a:t>interoperabilityIdentifier</a:t>
            </a:r>
            <a:r>
              <a:rPr lang="en-US" b="1" dirty="0"/>
              <a:t> of the picked feature.</a:t>
            </a:r>
          </a:p>
          <a:p>
            <a:pPr lvl="1">
              <a:lnSpc>
                <a:spcPct val="110000"/>
              </a:lnSpc>
            </a:pPr>
            <a:endParaRPr lang="en-US" dirty="0"/>
          </a:p>
          <a:p>
            <a:pPr>
              <a:lnSpc>
                <a:spcPct val="110000"/>
              </a:lnSpc>
            </a:pPr>
            <a:r>
              <a:rPr lang="en-US" dirty="0"/>
              <a:t>There can be multiple feature references in S-124</a:t>
            </a:r>
          </a:p>
          <a:p>
            <a:pPr>
              <a:lnSpc>
                <a:spcPct val="110000"/>
              </a:lnSpc>
            </a:pPr>
            <a:r>
              <a:rPr lang="en-US" dirty="0"/>
              <a:t>How can you associate between different datasets (same PS) Using common </a:t>
            </a:r>
            <a:r>
              <a:rPr lang="en-US" dirty="0" err="1"/>
              <a:t>foid</a:t>
            </a:r>
            <a:r>
              <a:rPr lang="en-US" dirty="0"/>
              <a:t>?</a:t>
            </a:r>
          </a:p>
          <a:p>
            <a:pPr>
              <a:lnSpc>
                <a:spcPct val="110000"/>
              </a:lnSpc>
            </a:pPr>
            <a:endParaRPr lang="en-GB" dirty="0"/>
          </a:p>
        </p:txBody>
      </p:sp>
      <p:pic>
        <p:nvPicPr>
          <p:cNvPr id="4" name="Picture 3">
            <a:extLst>
              <a:ext uri="{FF2B5EF4-FFF2-40B4-BE49-F238E27FC236}">
                <a16:creationId xmlns:a16="http://schemas.microsoft.com/office/drawing/2014/main" id="{B3107FBF-E529-1A89-9B9A-FC64687B3CF3}"/>
              </a:ext>
            </a:extLst>
          </p:cNvPr>
          <p:cNvPicPr>
            <a:picLocks noChangeAspect="1"/>
          </p:cNvPicPr>
          <p:nvPr/>
        </p:nvPicPr>
        <p:blipFill>
          <a:blip r:embed="rId2"/>
          <a:stretch>
            <a:fillRect/>
          </a:stretch>
        </p:blipFill>
        <p:spPr>
          <a:xfrm>
            <a:off x="8692564" y="2025618"/>
            <a:ext cx="2863129" cy="1513867"/>
          </a:xfrm>
          <a:prstGeom prst="rect">
            <a:avLst/>
          </a:prstGeom>
        </p:spPr>
      </p:pic>
    </p:spTree>
    <p:extLst>
      <p:ext uri="{BB962C8B-B14F-4D97-AF65-F5344CB8AC3E}">
        <p14:creationId xmlns:p14="http://schemas.microsoft.com/office/powerpoint/2010/main" val="1281628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1083A-06E6-8148-D37E-75C6090C39E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0329CD9-400A-F30A-F929-013152D3245D}"/>
              </a:ext>
            </a:extLst>
          </p:cNvPr>
          <p:cNvSpPr/>
          <p:nvPr/>
        </p:nvSpPr>
        <p:spPr>
          <a:xfrm>
            <a:off x="573472" y="1125739"/>
            <a:ext cx="3438144" cy="3608832"/>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B23C6100-5181-6E3E-A0A8-5CB8D680612E}"/>
              </a:ext>
            </a:extLst>
          </p:cNvPr>
          <p:cNvSpPr/>
          <p:nvPr/>
        </p:nvSpPr>
        <p:spPr>
          <a:xfrm>
            <a:off x="4011616" y="1125739"/>
            <a:ext cx="3438144" cy="3608832"/>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79568CC3-FBA2-78D5-F9EF-52EA4FF7A076}"/>
              </a:ext>
            </a:extLst>
          </p:cNvPr>
          <p:cNvSpPr/>
          <p:nvPr/>
        </p:nvSpPr>
        <p:spPr>
          <a:xfrm rot="21193878">
            <a:off x="1991414" y="2486752"/>
            <a:ext cx="4937760" cy="673445"/>
          </a:xfrm>
          <a:prstGeom prst="rect">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Bridge</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56B4F7CD-59B3-E0D6-EE0C-617F0532E93E}"/>
              </a:ext>
            </a:extLst>
          </p:cNvPr>
          <p:cNvSpPr/>
          <p:nvPr/>
        </p:nvSpPr>
        <p:spPr>
          <a:xfrm>
            <a:off x="811216" y="2010988"/>
            <a:ext cx="3939516" cy="23781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4902D3ED-7A01-3F0E-5528-0D258FDC9F01}"/>
              </a:ext>
            </a:extLst>
          </p:cNvPr>
          <p:cNvSpPr txBox="1"/>
          <p:nvPr/>
        </p:nvSpPr>
        <p:spPr>
          <a:xfrm>
            <a:off x="774119" y="2320555"/>
            <a:ext cx="10491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Viewport</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63FBFA4F-17FE-DFBA-CAD8-9DA9D8CB163A}"/>
              </a:ext>
            </a:extLst>
          </p:cNvPr>
          <p:cNvCxnSpPr>
            <a:cxnSpLocks/>
          </p:cNvCxnSpPr>
          <p:nvPr/>
        </p:nvCxnSpPr>
        <p:spPr>
          <a:xfrm>
            <a:off x="4011616" y="2535947"/>
            <a:ext cx="0" cy="662432"/>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5C767BC-008D-9ABF-DAAA-6EE75787245A}"/>
              </a:ext>
            </a:extLst>
          </p:cNvPr>
          <p:cNvSpPr txBox="1"/>
          <p:nvPr/>
        </p:nvSpPr>
        <p:spPr>
          <a:xfrm>
            <a:off x="3449905" y="1107928"/>
            <a:ext cx="6479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ENC</a:t>
            </a:r>
            <a:r>
              <a:rPr kumimoji="0" lang="en-US" sz="1800" b="0" i="0" u="none" strike="noStrike" kern="1200" cap="none" spc="0" normalizeH="0" baseline="-25000" noProof="0" dirty="0">
                <a:ln>
                  <a:noFill/>
                </a:ln>
                <a:solidFill>
                  <a:srgbClr val="44546A">
                    <a:lumMod val="50000"/>
                  </a:srgbClr>
                </a:solidFill>
                <a:effectLst/>
                <a:uLnTx/>
                <a:uFillTx/>
                <a:latin typeface="Calibri" panose="020F0502020204030204"/>
                <a:ea typeface="+mn-ea"/>
                <a:cs typeface="+mn-cs"/>
              </a:rPr>
              <a:t>1</a:t>
            </a:r>
            <a:endParaRPr kumimoji="0" lang="en-GB"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B260C8AF-F442-9FB6-1A6D-055E884B275A}"/>
              </a:ext>
            </a:extLst>
          </p:cNvPr>
          <p:cNvSpPr txBox="1"/>
          <p:nvPr/>
        </p:nvSpPr>
        <p:spPr>
          <a:xfrm>
            <a:off x="6888049" y="1073152"/>
            <a:ext cx="6479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ENC</a:t>
            </a:r>
            <a:r>
              <a:rPr kumimoji="0" lang="en-US" sz="1800" b="0" i="0" u="none" strike="noStrike" kern="1200" cap="none" spc="0" normalizeH="0" baseline="-25000" noProof="0" dirty="0">
                <a:ln>
                  <a:noFill/>
                </a:ln>
                <a:solidFill>
                  <a:srgbClr val="44546A">
                    <a:lumMod val="50000"/>
                  </a:srgbClr>
                </a:solidFill>
                <a:effectLst/>
                <a:uLnTx/>
                <a:uFillTx/>
                <a:latin typeface="Calibri" panose="020F0502020204030204"/>
                <a:ea typeface="+mn-ea"/>
                <a:cs typeface="+mn-cs"/>
              </a:rPr>
              <a:t>2</a:t>
            </a:r>
            <a:endParaRPr kumimoji="0" lang="en-GB"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8A65CFE6-7B4E-5800-7BA4-05B10889452A}"/>
              </a:ext>
            </a:extLst>
          </p:cNvPr>
          <p:cNvSpPr/>
          <p:nvPr/>
        </p:nvSpPr>
        <p:spPr>
          <a:xfrm>
            <a:off x="5255090" y="2211175"/>
            <a:ext cx="89408" cy="8534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5BAEA201-FAB1-5FE1-19BF-15BCAA266962}"/>
              </a:ext>
            </a:extLst>
          </p:cNvPr>
          <p:cNvSpPr/>
          <p:nvPr/>
        </p:nvSpPr>
        <p:spPr>
          <a:xfrm>
            <a:off x="5232675" y="3129772"/>
            <a:ext cx="89408" cy="85344"/>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 name="Straight Arrow Connector 18">
            <a:extLst>
              <a:ext uri="{FF2B5EF4-FFF2-40B4-BE49-F238E27FC236}">
                <a16:creationId xmlns:a16="http://schemas.microsoft.com/office/drawing/2014/main" id="{ED2D1FD2-2F10-3483-BE71-8C4CC14B0AE1}"/>
              </a:ext>
            </a:extLst>
          </p:cNvPr>
          <p:cNvCxnSpPr/>
          <p:nvPr/>
        </p:nvCxnSpPr>
        <p:spPr>
          <a:xfrm>
            <a:off x="1823252" y="2961330"/>
            <a:ext cx="268705" cy="1684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DF4CA20-7286-EA4C-ED07-80D0829594FE}"/>
              </a:ext>
            </a:extLst>
          </p:cNvPr>
          <p:cNvSpPr txBox="1"/>
          <p:nvPr/>
        </p:nvSpPr>
        <p:spPr>
          <a:xfrm>
            <a:off x="1348308" y="2760440"/>
            <a:ext cx="570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alibri" panose="020F0502020204030204"/>
                <a:ea typeface="+mn-ea"/>
                <a:cs typeface="+mn-cs"/>
              </a:rPr>
              <a:t>pick</a:t>
            </a:r>
            <a:endParaRPr kumimoji="0" lang="en-GB" sz="1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20D8D174-B2BC-289A-47B4-BB329550C24B}"/>
              </a:ext>
            </a:extLst>
          </p:cNvPr>
          <p:cNvSpPr txBox="1"/>
          <p:nvPr/>
        </p:nvSpPr>
        <p:spPr>
          <a:xfrm>
            <a:off x="2382267" y="2884755"/>
            <a:ext cx="25199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a</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C63AE18D-B29F-C092-5882-060EE908B1AF}"/>
              </a:ext>
            </a:extLst>
          </p:cNvPr>
          <p:cNvSpPr txBox="1"/>
          <p:nvPr/>
        </p:nvSpPr>
        <p:spPr>
          <a:xfrm>
            <a:off x="6434417" y="2476446"/>
            <a:ext cx="25840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b</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30DBC9BE-FF17-F0E0-650B-375BF303F4F3}"/>
              </a:ext>
            </a:extLst>
          </p:cNvPr>
          <p:cNvSpPr txBox="1"/>
          <p:nvPr/>
        </p:nvSpPr>
        <p:spPr>
          <a:xfrm>
            <a:off x="5274483" y="2171595"/>
            <a:ext cx="24397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c</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89185FB4-CD63-F444-4009-E4C52F90A41A}"/>
              </a:ext>
            </a:extLst>
          </p:cNvPr>
          <p:cNvSpPr txBox="1"/>
          <p:nvPr/>
        </p:nvSpPr>
        <p:spPr>
          <a:xfrm>
            <a:off x="5260057" y="3174473"/>
            <a:ext cx="25840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d</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A3AEBCEA-8BF4-EFC5-CC42-584B7DDF1FE3}"/>
              </a:ext>
            </a:extLst>
          </p:cNvPr>
          <p:cNvSpPr txBox="1"/>
          <p:nvPr/>
        </p:nvSpPr>
        <p:spPr>
          <a:xfrm>
            <a:off x="542329" y="1107928"/>
            <a:ext cx="56964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S-101</a:t>
            </a:r>
            <a:endParaRPr kumimoji="0" lang="en-GB"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33" name="TextBox 32">
            <a:extLst>
              <a:ext uri="{FF2B5EF4-FFF2-40B4-BE49-F238E27FC236}">
                <a16:creationId xmlns:a16="http://schemas.microsoft.com/office/drawing/2014/main" id="{C388E41E-F4F7-FC4E-1A86-BB201A6148A3}"/>
              </a:ext>
            </a:extLst>
          </p:cNvPr>
          <p:cNvSpPr txBox="1"/>
          <p:nvPr/>
        </p:nvSpPr>
        <p:spPr>
          <a:xfrm>
            <a:off x="3954795" y="1107927"/>
            <a:ext cx="56964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S-101</a:t>
            </a:r>
            <a:endParaRPr kumimoji="0" lang="en-GB"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9" name="TextBox 8">
            <a:extLst>
              <a:ext uri="{FF2B5EF4-FFF2-40B4-BE49-F238E27FC236}">
                <a16:creationId xmlns:a16="http://schemas.microsoft.com/office/drawing/2014/main" id="{72580E56-1095-1F1F-8FC3-2ECE2A1284DD}"/>
              </a:ext>
            </a:extLst>
          </p:cNvPr>
          <p:cNvSpPr txBox="1"/>
          <p:nvPr/>
        </p:nvSpPr>
        <p:spPr>
          <a:xfrm>
            <a:off x="1111972" y="5027657"/>
            <a:ext cx="4528997"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happens when you do a pick report (a)? </a:t>
            </a:r>
          </a:p>
          <a:p>
            <a:pPr marL="342900" marR="0" lvl="0" indent="-342900" algn="l" defTabSz="914400" rtl="0" eaLnBrk="1" fontAlgn="auto" latinLnBrk="0" hangingPunct="1">
              <a:lnSpc>
                <a:spcPct val="100000"/>
              </a:lnSpc>
              <a:spcBef>
                <a:spcPts val="0"/>
              </a:spcBef>
              <a:spcAft>
                <a:spcPts val="0"/>
              </a:spcAft>
              <a:buClrTx/>
              <a:buSzTx/>
              <a:buFontTx/>
              <a:buAutoNum type="alphaLcParenBoth"/>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Feature picked</a:t>
            </a:r>
          </a:p>
          <a:p>
            <a:pPr marL="342900" marR="0" lvl="0" indent="-342900" algn="l" defTabSz="914400" rtl="0" eaLnBrk="1" fontAlgn="auto" latinLnBrk="0" hangingPunct="1">
              <a:lnSpc>
                <a:spcPct val="100000"/>
              </a:lnSpc>
              <a:spcBef>
                <a:spcPts val="0"/>
              </a:spcBef>
              <a:spcAft>
                <a:spcPts val="0"/>
              </a:spcAft>
              <a:buClrTx/>
              <a:buSzTx/>
              <a:buFontTx/>
              <a:buAutoNum type="alphaLcParenBoth"/>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Common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foid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lphaLcParenBoth"/>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Associated with (b)</a:t>
            </a:r>
          </a:p>
          <a:p>
            <a:pPr marL="342900" marR="0" lvl="0" indent="-342900" algn="l" defTabSz="914400" rtl="0" eaLnBrk="1" fontAlgn="auto" latinLnBrk="0" hangingPunct="1">
              <a:lnSpc>
                <a:spcPct val="100000"/>
              </a:lnSpc>
              <a:spcBef>
                <a:spcPts val="0"/>
              </a:spcBef>
              <a:spcAft>
                <a:spcPts val="0"/>
              </a:spcAft>
              <a:buClrTx/>
              <a:buSzTx/>
              <a:buFontTx/>
              <a:buAutoNum type="alphaLcParenBoth"/>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Associated with (b)</a:t>
            </a:r>
          </a:p>
        </p:txBody>
      </p:sp>
      <p:sp>
        <p:nvSpPr>
          <p:cNvPr id="39" name="TextBox 38">
            <a:extLst>
              <a:ext uri="{FF2B5EF4-FFF2-40B4-BE49-F238E27FC236}">
                <a16:creationId xmlns:a16="http://schemas.microsoft.com/office/drawing/2014/main" id="{93700FB7-8217-E87D-3EAD-16FE2E94EE41}"/>
              </a:ext>
            </a:extLst>
          </p:cNvPr>
          <p:cNvSpPr txBox="1"/>
          <p:nvPr/>
        </p:nvSpPr>
        <p:spPr>
          <a:xfrm>
            <a:off x="161412" y="303944"/>
            <a:ext cx="10413359" cy="402546"/>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 </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Features with common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foids</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in the viewport should be merged together for the pick report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 name="TextBox 1">
            <a:extLst>
              <a:ext uri="{FF2B5EF4-FFF2-40B4-BE49-F238E27FC236}">
                <a16:creationId xmlns:a16="http://schemas.microsoft.com/office/drawing/2014/main" id="{C43B634A-9ADF-03FC-773C-273A1ABB531F}"/>
              </a:ext>
            </a:extLst>
          </p:cNvPr>
          <p:cNvSpPr txBox="1"/>
          <p:nvPr/>
        </p:nvSpPr>
        <p:spPr>
          <a:xfrm rot="21175780">
            <a:off x="1982882" y="3187077"/>
            <a:ext cx="118013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foid</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=1810:238972:42</a:t>
            </a:r>
            <a:endParaRPr kumimoji="0" lang="en-GB"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7B70A66-3A89-5BA2-EE8F-D9B5D5ED3AB7}"/>
              </a:ext>
            </a:extLst>
          </p:cNvPr>
          <p:cNvSpPr txBox="1"/>
          <p:nvPr/>
        </p:nvSpPr>
        <p:spPr>
          <a:xfrm rot="21175780">
            <a:off x="3941845" y="2956508"/>
            <a:ext cx="118013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foid</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=1810:238972:42</a:t>
            </a:r>
            <a:endParaRPr kumimoji="0" lang="en-GB"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A72C5E6C-DD3E-6CF3-B2CD-DF353FD8DF07}"/>
              </a:ext>
            </a:extLst>
          </p:cNvPr>
          <p:cNvSpPr/>
          <p:nvPr/>
        </p:nvSpPr>
        <p:spPr>
          <a:xfrm>
            <a:off x="5368092" y="2187028"/>
            <a:ext cx="349144" cy="348919"/>
          </a:xfrm>
          <a:custGeom>
            <a:avLst/>
            <a:gdLst>
              <a:gd name="connsiteX0" fmla="*/ 0 w 349144"/>
              <a:gd name="connsiteY0" fmla="*/ 57566 h 348919"/>
              <a:gd name="connsiteX1" fmla="*/ 300317 w 349144"/>
              <a:gd name="connsiteY1" fmla="*/ 21707 h 348919"/>
              <a:gd name="connsiteX2" fmla="*/ 345141 w 349144"/>
              <a:gd name="connsiteY2" fmla="*/ 348919 h 348919"/>
            </a:gdLst>
            <a:ahLst/>
            <a:cxnLst>
              <a:cxn ang="0">
                <a:pos x="connsiteX0" y="connsiteY0"/>
              </a:cxn>
              <a:cxn ang="0">
                <a:pos x="connsiteX1" y="connsiteY1"/>
              </a:cxn>
              <a:cxn ang="0">
                <a:pos x="connsiteX2" y="connsiteY2"/>
              </a:cxn>
            </a:cxnLst>
            <a:rect l="l" t="t" r="r" b="b"/>
            <a:pathLst>
              <a:path w="349144" h="348919">
                <a:moveTo>
                  <a:pt x="0" y="57566"/>
                </a:moveTo>
                <a:cubicBezTo>
                  <a:pt x="121397" y="15357"/>
                  <a:pt x="242794" y="-26852"/>
                  <a:pt x="300317" y="21707"/>
                </a:cubicBezTo>
                <a:cubicBezTo>
                  <a:pt x="357840" y="70266"/>
                  <a:pt x="351490" y="209592"/>
                  <a:pt x="345141" y="348919"/>
                </a:cubicBezTo>
              </a:path>
            </a:pathLst>
          </a:custGeom>
          <a:noFill/>
          <a:ln>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C513D881-0220-76B0-816B-8195BE703C0D}"/>
              </a:ext>
            </a:extLst>
          </p:cNvPr>
          <p:cNvSpPr txBox="1"/>
          <p:nvPr/>
        </p:nvSpPr>
        <p:spPr>
          <a:xfrm>
            <a:off x="5490181" y="2010988"/>
            <a:ext cx="65274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association</a:t>
            </a:r>
            <a:endPar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904DF43-5EC4-5228-7163-692F60FEDAB0}"/>
              </a:ext>
            </a:extLst>
          </p:cNvPr>
          <p:cNvSpPr/>
          <p:nvPr/>
        </p:nvSpPr>
        <p:spPr>
          <a:xfrm>
            <a:off x="5048485" y="2955196"/>
            <a:ext cx="354991" cy="227783"/>
          </a:xfrm>
          <a:custGeom>
            <a:avLst/>
            <a:gdLst>
              <a:gd name="connsiteX0" fmla="*/ 354991 w 354991"/>
              <a:gd name="connsiteY0" fmla="*/ 0 h 227783"/>
              <a:gd name="connsiteX1" fmla="*/ 5368 w 354991"/>
              <a:gd name="connsiteY1" fmla="*/ 197224 h 227783"/>
              <a:gd name="connsiteX2" fmla="*/ 175697 w 354991"/>
              <a:gd name="connsiteY2" fmla="*/ 224118 h 227783"/>
            </a:gdLst>
            <a:ahLst/>
            <a:cxnLst>
              <a:cxn ang="0">
                <a:pos x="connsiteX0" y="connsiteY0"/>
              </a:cxn>
              <a:cxn ang="0">
                <a:pos x="connsiteX1" y="connsiteY1"/>
              </a:cxn>
              <a:cxn ang="0">
                <a:pos x="connsiteX2" y="connsiteY2"/>
              </a:cxn>
            </a:cxnLst>
            <a:rect l="l" t="t" r="r" b="b"/>
            <a:pathLst>
              <a:path w="354991" h="227783">
                <a:moveTo>
                  <a:pt x="354991" y="0"/>
                </a:moveTo>
                <a:cubicBezTo>
                  <a:pt x="195120" y="79935"/>
                  <a:pt x="35250" y="159871"/>
                  <a:pt x="5368" y="197224"/>
                </a:cubicBezTo>
                <a:cubicBezTo>
                  <a:pt x="-24514" y="234577"/>
                  <a:pt x="75591" y="229347"/>
                  <a:pt x="175697" y="224118"/>
                </a:cubicBezTo>
              </a:path>
            </a:pathLst>
          </a:custGeom>
          <a:noFill/>
          <a:ln>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32E89090-35C2-D0F6-4EE6-494B6BA40F07}"/>
              </a:ext>
            </a:extLst>
          </p:cNvPr>
          <p:cNvSpPr txBox="1"/>
          <p:nvPr/>
        </p:nvSpPr>
        <p:spPr>
          <a:xfrm>
            <a:off x="4750733" y="3190902"/>
            <a:ext cx="65274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association</a:t>
            </a:r>
            <a:endPar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679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973DCF41-E5FD-3BAF-001E-045A76FC2605}"/>
              </a:ext>
            </a:extLst>
          </p:cNvPr>
          <p:cNvPicPr>
            <a:picLocks noChangeAspect="1"/>
          </p:cNvPicPr>
          <p:nvPr/>
        </p:nvPicPr>
        <p:blipFill>
          <a:blip r:embed="rId2"/>
          <a:srcRect l="27647" t="15095" r="5715" b="24969"/>
          <a:stretch>
            <a:fillRect/>
          </a:stretch>
        </p:blipFill>
        <p:spPr>
          <a:xfrm>
            <a:off x="3165894" y="0"/>
            <a:ext cx="8954220" cy="6745748"/>
          </a:xfrm>
          <a:prstGeom prst="rect">
            <a:avLst/>
          </a:prstGeom>
        </p:spPr>
      </p:pic>
    </p:spTree>
    <p:extLst>
      <p:ext uri="{BB962C8B-B14F-4D97-AF65-F5344CB8AC3E}">
        <p14:creationId xmlns:p14="http://schemas.microsoft.com/office/powerpoint/2010/main" val="2451966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8A119E46-1C5E-BAFF-6F1A-4429D09F488C}"/>
              </a:ext>
            </a:extLst>
          </p:cNvPr>
          <p:cNvPicPr>
            <a:picLocks noChangeAspect="1"/>
          </p:cNvPicPr>
          <p:nvPr/>
        </p:nvPicPr>
        <p:blipFill>
          <a:blip r:embed="rId2"/>
          <a:srcRect l="28421" t="13729" r="40724" b="45849"/>
          <a:stretch>
            <a:fillRect/>
          </a:stretch>
        </p:blipFill>
        <p:spPr>
          <a:xfrm>
            <a:off x="385010" y="898357"/>
            <a:ext cx="6706437" cy="4804611"/>
          </a:xfrm>
          <a:prstGeom prst="rect">
            <a:avLst/>
          </a:prstGeom>
        </p:spPr>
      </p:pic>
    </p:spTree>
    <p:extLst>
      <p:ext uri="{BB962C8B-B14F-4D97-AF65-F5344CB8AC3E}">
        <p14:creationId xmlns:p14="http://schemas.microsoft.com/office/powerpoint/2010/main" val="1413855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63B29-794B-CBCE-BE6E-7F5AF1CA6FED}"/>
              </a:ext>
            </a:extLst>
          </p:cNvPr>
          <p:cNvSpPr>
            <a:spLocks noGrp="1"/>
          </p:cNvSpPr>
          <p:nvPr>
            <p:ph type="title"/>
          </p:nvPr>
        </p:nvSpPr>
        <p:spPr/>
        <p:txBody>
          <a:bodyPr/>
          <a:lstStyle/>
          <a:p>
            <a:r>
              <a:rPr lang="en-US" dirty="0"/>
              <a:t>File Naming for S-104 / S-111</a:t>
            </a:r>
            <a:endParaRPr lang="en-GB" dirty="0"/>
          </a:p>
        </p:txBody>
      </p:sp>
      <p:sp>
        <p:nvSpPr>
          <p:cNvPr id="3" name="Content Placeholder 2">
            <a:extLst>
              <a:ext uri="{FF2B5EF4-FFF2-40B4-BE49-F238E27FC236}">
                <a16:creationId xmlns:a16="http://schemas.microsoft.com/office/drawing/2014/main" id="{2EA61A2D-BDD5-19E8-8CF7-3D4F72AE6B13}"/>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01487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2DDC5-966F-2BD2-ECB1-7722B2BAFA1D}"/>
              </a:ext>
            </a:extLst>
          </p:cNvPr>
          <p:cNvSpPr>
            <a:spLocks noGrp="1"/>
          </p:cNvSpPr>
          <p:nvPr>
            <p:ph type="title"/>
          </p:nvPr>
        </p:nvSpPr>
        <p:spPr/>
        <p:txBody>
          <a:bodyPr/>
          <a:lstStyle/>
          <a:p>
            <a:r>
              <a:rPr lang="en-US" dirty="0"/>
              <a:t>S-124 / S-98</a:t>
            </a:r>
            <a:endParaRPr lang="en-GB" dirty="0"/>
          </a:p>
        </p:txBody>
      </p:sp>
      <p:sp>
        <p:nvSpPr>
          <p:cNvPr id="3" name="Content Placeholder 2">
            <a:extLst>
              <a:ext uri="{FF2B5EF4-FFF2-40B4-BE49-F238E27FC236}">
                <a16:creationId xmlns:a16="http://schemas.microsoft.com/office/drawing/2014/main" id="{47577645-B370-FA9F-DEA5-D96801956760}"/>
              </a:ext>
            </a:extLst>
          </p:cNvPr>
          <p:cNvSpPr>
            <a:spLocks noGrp="1"/>
          </p:cNvSpPr>
          <p:nvPr>
            <p:ph idx="1"/>
          </p:nvPr>
        </p:nvSpPr>
        <p:spPr/>
        <p:txBody>
          <a:bodyPr/>
          <a:lstStyle/>
          <a:p>
            <a:r>
              <a:rPr lang="en-US" dirty="0"/>
              <a:t>3 VTCs on S-124 have been held. </a:t>
            </a:r>
          </a:p>
          <a:p>
            <a:r>
              <a:rPr lang="en-US" dirty="0"/>
              <a:t>Latest revision of words included in </a:t>
            </a:r>
            <a:r>
              <a:rPr lang="en-US" dirty="0" err="1"/>
              <a:t>Github</a:t>
            </a:r>
            <a:r>
              <a:rPr lang="en-US" dirty="0"/>
              <a:t> folder. Will be added to the S-98 2.5.0.</a:t>
            </a:r>
          </a:p>
          <a:p>
            <a:r>
              <a:rPr lang="en-US" dirty="0"/>
              <a:t>Next meeting on S-124 PT is 7</a:t>
            </a:r>
            <a:r>
              <a:rPr lang="en-US" baseline="30000" dirty="0"/>
              <a:t>th</a:t>
            </a:r>
            <a:r>
              <a:rPr lang="en-US" dirty="0"/>
              <a:t> Jan. There is time to get outputs from there into the draft, ready for S-98PT to review.</a:t>
            </a:r>
          </a:p>
          <a:p>
            <a:r>
              <a:rPr lang="en-GB" dirty="0"/>
              <a:t>Should there be an “alert” for new NWs as they are added to the system and they are on the current route [received from AU]. Comment for discussion</a:t>
            </a:r>
          </a:p>
        </p:txBody>
      </p:sp>
    </p:spTree>
    <p:extLst>
      <p:ext uri="{BB962C8B-B14F-4D97-AF65-F5344CB8AC3E}">
        <p14:creationId xmlns:p14="http://schemas.microsoft.com/office/powerpoint/2010/main" val="313972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93CB0-3A18-973C-9B51-B949F5566A30}"/>
              </a:ext>
            </a:extLst>
          </p:cNvPr>
          <p:cNvSpPr>
            <a:spLocks noGrp="1"/>
          </p:cNvSpPr>
          <p:nvPr>
            <p:ph type="title"/>
          </p:nvPr>
        </p:nvSpPr>
        <p:spPr/>
        <p:txBody>
          <a:bodyPr/>
          <a:lstStyle/>
          <a:p>
            <a:r>
              <a:rPr lang="en-US" dirty="0"/>
              <a:t>Area Fills</a:t>
            </a:r>
            <a:endParaRPr lang="en-GB" dirty="0"/>
          </a:p>
        </p:txBody>
      </p:sp>
      <p:pic>
        <p:nvPicPr>
          <p:cNvPr id="5" name="Picture 4">
            <a:extLst>
              <a:ext uri="{FF2B5EF4-FFF2-40B4-BE49-F238E27FC236}">
                <a16:creationId xmlns:a16="http://schemas.microsoft.com/office/drawing/2014/main" id="{FAC9A0B3-8328-CEEE-38C8-9D33C21494B8}"/>
              </a:ext>
            </a:extLst>
          </p:cNvPr>
          <p:cNvPicPr>
            <a:picLocks noChangeAspect="1"/>
          </p:cNvPicPr>
          <p:nvPr/>
        </p:nvPicPr>
        <p:blipFill>
          <a:blip r:embed="rId2"/>
          <a:stretch>
            <a:fillRect/>
          </a:stretch>
        </p:blipFill>
        <p:spPr>
          <a:xfrm>
            <a:off x="5147954" y="285294"/>
            <a:ext cx="6822895" cy="2667000"/>
          </a:xfrm>
          <a:prstGeom prst="rect">
            <a:avLst/>
          </a:prstGeom>
        </p:spPr>
      </p:pic>
      <p:pic>
        <p:nvPicPr>
          <p:cNvPr id="6" name="Picture 5">
            <a:extLst>
              <a:ext uri="{FF2B5EF4-FFF2-40B4-BE49-F238E27FC236}">
                <a16:creationId xmlns:a16="http://schemas.microsoft.com/office/drawing/2014/main" id="{821B2990-CF4D-9664-F8F6-D466B7A04051}"/>
              </a:ext>
            </a:extLst>
          </p:cNvPr>
          <p:cNvPicPr>
            <a:picLocks noChangeAspect="1"/>
          </p:cNvPicPr>
          <p:nvPr/>
        </p:nvPicPr>
        <p:blipFill>
          <a:blip r:embed="rId3"/>
          <a:stretch>
            <a:fillRect/>
          </a:stretch>
        </p:blipFill>
        <p:spPr>
          <a:xfrm>
            <a:off x="221150" y="3228474"/>
            <a:ext cx="11749699" cy="3344232"/>
          </a:xfrm>
          <a:prstGeom prst="rect">
            <a:avLst/>
          </a:prstGeom>
        </p:spPr>
      </p:pic>
    </p:spTree>
    <p:extLst>
      <p:ext uri="{BB962C8B-B14F-4D97-AF65-F5344CB8AC3E}">
        <p14:creationId xmlns:p14="http://schemas.microsoft.com/office/powerpoint/2010/main" val="3492969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107FB-B309-BA8B-AB63-0806BEE48DA8}"/>
              </a:ext>
            </a:extLst>
          </p:cNvPr>
          <p:cNvSpPr>
            <a:spLocks noGrp="1"/>
          </p:cNvSpPr>
          <p:nvPr>
            <p:ph type="title"/>
          </p:nvPr>
        </p:nvSpPr>
        <p:spPr>
          <a:xfrm>
            <a:off x="180473" y="268873"/>
            <a:ext cx="10515600" cy="693654"/>
          </a:xfrm>
        </p:spPr>
        <p:txBody>
          <a:bodyPr>
            <a:normAutofit fontScale="90000"/>
          </a:bodyPr>
          <a:lstStyle/>
          <a:p>
            <a:r>
              <a:rPr lang="en-US" dirty="0"/>
              <a:t>Agenda Items [IN PROGRESS]</a:t>
            </a:r>
            <a:endParaRPr lang="en-GB" dirty="0"/>
          </a:p>
        </p:txBody>
      </p:sp>
      <p:sp>
        <p:nvSpPr>
          <p:cNvPr id="3" name="Content Placeholder 2">
            <a:extLst>
              <a:ext uri="{FF2B5EF4-FFF2-40B4-BE49-F238E27FC236}">
                <a16:creationId xmlns:a16="http://schemas.microsoft.com/office/drawing/2014/main" id="{30C8EBF5-E86A-DD71-A199-9BF02301C1E9}"/>
              </a:ext>
            </a:extLst>
          </p:cNvPr>
          <p:cNvSpPr>
            <a:spLocks noGrp="1"/>
          </p:cNvSpPr>
          <p:nvPr>
            <p:ph idx="1"/>
          </p:nvPr>
        </p:nvSpPr>
        <p:spPr>
          <a:xfrm>
            <a:off x="838200" y="962527"/>
            <a:ext cx="10515600" cy="5807241"/>
          </a:xfrm>
        </p:spPr>
        <p:txBody>
          <a:bodyPr>
            <a:normAutofit fontScale="85000" lnSpcReduction="10000"/>
          </a:bodyPr>
          <a:lstStyle/>
          <a:p>
            <a:pPr marL="342900" indent="-342900">
              <a:lnSpc>
                <a:spcPct val="150000"/>
              </a:lnSpc>
              <a:spcBef>
                <a:spcPts val="0"/>
              </a:spcBef>
              <a:buFont typeface="+mj-lt"/>
              <a:buAutoNum type="arabicPeriod"/>
            </a:pPr>
            <a:r>
              <a:rPr lang="en-GB" sz="1800" b="1" dirty="0"/>
              <a:t> S-124 Section re-draft [[Chair] [Alarms/Indications for NW]</a:t>
            </a:r>
          </a:p>
          <a:p>
            <a:pPr marL="342900" indent="-342900">
              <a:lnSpc>
                <a:spcPct val="150000"/>
              </a:lnSpc>
              <a:spcBef>
                <a:spcPts val="0"/>
              </a:spcBef>
              <a:buFont typeface="+mj-lt"/>
              <a:buAutoNum type="arabicPeriod"/>
            </a:pPr>
            <a:r>
              <a:rPr lang="en-GB" sz="1800" b="1" dirty="0"/>
              <a:t> Issues creating Enhanced Safety Contour [OSI]</a:t>
            </a:r>
          </a:p>
          <a:p>
            <a:pPr marL="342900" indent="-342900">
              <a:lnSpc>
                <a:spcPct val="150000"/>
              </a:lnSpc>
              <a:spcBef>
                <a:spcPts val="0"/>
              </a:spcBef>
              <a:buFont typeface="+mj-lt"/>
              <a:buAutoNum type="arabicPeriod"/>
            </a:pPr>
            <a:r>
              <a:rPr lang="en-GB" sz="1800" b="1" dirty="0"/>
              <a:t> Interoperability identifier Use/definition and ECDIS behaviour [Chair / S-101 / NIPWG]</a:t>
            </a:r>
          </a:p>
          <a:p>
            <a:pPr marL="342900" indent="-342900">
              <a:lnSpc>
                <a:spcPct val="150000"/>
              </a:lnSpc>
              <a:spcBef>
                <a:spcPts val="0"/>
              </a:spcBef>
              <a:buFont typeface="+mj-lt"/>
              <a:buAutoNum type="arabicPeriod"/>
            </a:pPr>
            <a:r>
              <a:rPr lang="en-GB" sz="1800" b="1" dirty="0"/>
              <a:t>Highlighting and Pick Reports for common FOIDs in the viewport [Chair/S-101]</a:t>
            </a:r>
          </a:p>
          <a:p>
            <a:pPr marL="342900" indent="-342900">
              <a:lnSpc>
                <a:spcPct val="150000"/>
              </a:lnSpc>
              <a:spcBef>
                <a:spcPts val="0"/>
              </a:spcBef>
              <a:buFont typeface="+mj-lt"/>
              <a:buAutoNum type="arabicPeriod"/>
            </a:pPr>
            <a:r>
              <a:rPr lang="en-GB" sz="1800" b="1" dirty="0"/>
              <a:t>Baltic Sea </a:t>
            </a:r>
            <a:r>
              <a:rPr lang="en-GB" sz="1800" b="1" dirty="0" err="1"/>
              <a:t>eNav</a:t>
            </a:r>
            <a:r>
              <a:rPr lang="en-GB" sz="1800" b="1" dirty="0"/>
              <a:t> [DK]?</a:t>
            </a:r>
          </a:p>
          <a:p>
            <a:pPr marL="342900" indent="-342900">
              <a:lnSpc>
                <a:spcPct val="150000"/>
              </a:lnSpc>
              <a:spcBef>
                <a:spcPts val="0"/>
              </a:spcBef>
              <a:buFont typeface="+mj-lt"/>
              <a:buAutoNum type="arabicPeriod"/>
            </a:pPr>
            <a:r>
              <a:rPr lang="en-GB" sz="1800" b="1" dirty="0"/>
              <a:t>Raytheon – outstanding comments [DS]</a:t>
            </a:r>
          </a:p>
          <a:p>
            <a:pPr marL="342900" indent="-342900">
              <a:lnSpc>
                <a:spcPct val="150000"/>
              </a:lnSpc>
              <a:spcBef>
                <a:spcPts val="0"/>
              </a:spcBef>
              <a:buFont typeface="+mj-lt"/>
              <a:buAutoNum type="arabicPeriod"/>
            </a:pPr>
            <a:r>
              <a:rPr lang="en-GB" sz="1800" b="1" dirty="0"/>
              <a:t>S-101 – has anything been left out?</a:t>
            </a:r>
          </a:p>
          <a:p>
            <a:pPr marL="342900" indent="-342900">
              <a:lnSpc>
                <a:spcPct val="150000"/>
              </a:lnSpc>
              <a:spcBef>
                <a:spcPts val="0"/>
              </a:spcBef>
              <a:buFont typeface="+mj-lt"/>
              <a:buAutoNum type="arabicPeriod"/>
            </a:pPr>
            <a:r>
              <a:rPr lang="en-GB" sz="1800" b="1" dirty="0"/>
              <a:t>Issues from </a:t>
            </a:r>
            <a:r>
              <a:rPr lang="en-GB" sz="1800" b="1" dirty="0" err="1"/>
              <a:t>Github</a:t>
            </a:r>
            <a:r>
              <a:rPr lang="en-GB" sz="1800" b="1" dirty="0"/>
              <a:t> [JP]</a:t>
            </a:r>
          </a:p>
          <a:p>
            <a:pPr marL="342900" indent="-342900">
              <a:lnSpc>
                <a:spcPct val="150000"/>
              </a:lnSpc>
              <a:spcBef>
                <a:spcPts val="0"/>
              </a:spcBef>
              <a:buFont typeface="+mj-lt"/>
              <a:buAutoNum type="arabicPeriod"/>
            </a:pPr>
            <a:r>
              <a:rPr lang="en-GB" sz="1800" b="1" dirty="0"/>
              <a:t>CATALOG.XML attributes and Processing of cancellations</a:t>
            </a:r>
          </a:p>
          <a:p>
            <a:pPr marL="342900" indent="-342900">
              <a:lnSpc>
                <a:spcPct val="150000"/>
              </a:lnSpc>
              <a:spcBef>
                <a:spcPts val="0"/>
              </a:spcBef>
              <a:buFont typeface="+mj-lt"/>
              <a:buAutoNum type="arabicPeriod"/>
            </a:pPr>
            <a:r>
              <a:rPr lang="en-GB" sz="1800" b="1" dirty="0"/>
              <a:t> Follow up TWCWG naming 104/111 / NOAA paper</a:t>
            </a:r>
          </a:p>
          <a:p>
            <a:pPr marL="342900" indent="-342900">
              <a:lnSpc>
                <a:spcPct val="150000"/>
              </a:lnSpc>
              <a:spcBef>
                <a:spcPts val="0"/>
              </a:spcBef>
              <a:buFont typeface="+mj-lt"/>
              <a:buAutoNum type="arabicPeriod"/>
            </a:pPr>
            <a:r>
              <a:rPr lang="en-GB" sz="1800" b="1" dirty="0"/>
              <a:t> Area fills and centred symbol placements</a:t>
            </a:r>
          </a:p>
          <a:p>
            <a:pPr marL="342900" indent="-342900">
              <a:lnSpc>
                <a:spcPct val="150000"/>
              </a:lnSpc>
              <a:spcBef>
                <a:spcPts val="0"/>
              </a:spcBef>
              <a:buFont typeface="+mj-lt"/>
              <a:buAutoNum type="arabicPeriod"/>
            </a:pPr>
            <a:r>
              <a:rPr lang="en-GB" sz="1800" b="1" dirty="0"/>
              <a:t>CATZOC algorithm modification proposal [FR]</a:t>
            </a:r>
          </a:p>
          <a:p>
            <a:pPr marL="342900" indent="-342900">
              <a:lnSpc>
                <a:spcPct val="150000"/>
              </a:lnSpc>
              <a:spcBef>
                <a:spcPts val="0"/>
              </a:spcBef>
              <a:buFont typeface="+mj-lt"/>
              <a:buAutoNum type="arabicPeriod"/>
            </a:pPr>
            <a:r>
              <a:rPr lang="en-GB" sz="1800" b="1" dirty="0"/>
              <a:t>What overlays what? Both options to be considered. Maybe for Appendix D only.</a:t>
            </a:r>
          </a:p>
          <a:p>
            <a:pPr marL="342900" indent="-342900">
              <a:lnSpc>
                <a:spcPct val="150000"/>
              </a:lnSpc>
              <a:spcBef>
                <a:spcPts val="0"/>
              </a:spcBef>
              <a:buFont typeface="+mj-lt"/>
              <a:buAutoNum type="arabicPeriod"/>
            </a:pPr>
            <a:r>
              <a:rPr lang="en-GB" sz="1800" b="1" dirty="0"/>
              <a:t>Aboriginal languages in schemas [S-101]</a:t>
            </a:r>
          </a:p>
          <a:p>
            <a:pPr marL="342900" indent="-342900">
              <a:lnSpc>
                <a:spcPct val="150000"/>
              </a:lnSpc>
              <a:spcBef>
                <a:spcPts val="0"/>
              </a:spcBef>
              <a:buFont typeface="+mj-lt"/>
              <a:buAutoNum type="arabicPeriod"/>
            </a:pPr>
            <a:r>
              <a:rPr lang="en-GB" sz="1800" b="1" dirty="0"/>
              <a:t>Sun Illumination [Sperry Marine]</a:t>
            </a:r>
          </a:p>
          <a:p>
            <a:pPr marL="342900" indent="-342900">
              <a:lnSpc>
                <a:spcPct val="150000"/>
              </a:lnSpc>
              <a:spcBef>
                <a:spcPts val="0"/>
              </a:spcBef>
              <a:buFont typeface="+mj-lt"/>
              <a:buAutoNum type="arabicPeriod"/>
            </a:pPr>
            <a:r>
              <a:rPr lang="en-GB" sz="1800" b="1" dirty="0"/>
              <a:t>S-124 / S-98 interaction [AU / AMSA]</a:t>
            </a:r>
          </a:p>
          <a:p>
            <a:pPr marL="342900" indent="-342900">
              <a:lnSpc>
                <a:spcPct val="150000"/>
              </a:lnSpc>
              <a:spcBef>
                <a:spcPts val="0"/>
              </a:spcBef>
              <a:buFont typeface="+mj-lt"/>
              <a:buAutoNum type="arabicPeriod"/>
            </a:pPr>
            <a:r>
              <a:rPr lang="en-GB" sz="1800" b="1" dirty="0"/>
              <a:t>AU – 12.10.2 vertical datum and D-3.5 is a repeat requirement.</a:t>
            </a:r>
          </a:p>
          <a:p>
            <a:pPr marL="342900" indent="-342900">
              <a:lnSpc>
                <a:spcPct val="150000"/>
              </a:lnSpc>
              <a:spcBef>
                <a:spcPts val="0"/>
              </a:spcBef>
              <a:buFont typeface="+mj-lt"/>
              <a:buAutoNum type="arabicPeriod"/>
            </a:pPr>
            <a:endParaRPr lang="en-GB" sz="1800" dirty="0"/>
          </a:p>
        </p:txBody>
      </p:sp>
    </p:spTree>
    <p:extLst>
      <p:ext uri="{BB962C8B-B14F-4D97-AF65-F5344CB8AC3E}">
        <p14:creationId xmlns:p14="http://schemas.microsoft.com/office/powerpoint/2010/main" val="1608847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DF87D-0CAC-2CF5-9B57-CF28932976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5E93BC-EEC6-85F5-5CA4-3C6B4B771B8B}"/>
              </a:ext>
            </a:extLst>
          </p:cNvPr>
          <p:cNvSpPr>
            <a:spLocks noGrp="1"/>
          </p:cNvSpPr>
          <p:nvPr>
            <p:ph type="title"/>
          </p:nvPr>
        </p:nvSpPr>
        <p:spPr/>
        <p:txBody>
          <a:bodyPr/>
          <a:lstStyle/>
          <a:p>
            <a:r>
              <a:rPr lang="en-US" dirty="0"/>
              <a:t>Area Fills</a:t>
            </a:r>
            <a:endParaRPr lang="en-GB" dirty="0"/>
          </a:p>
        </p:txBody>
      </p:sp>
      <p:pic>
        <p:nvPicPr>
          <p:cNvPr id="7" name="Picture 6">
            <a:extLst>
              <a:ext uri="{FF2B5EF4-FFF2-40B4-BE49-F238E27FC236}">
                <a16:creationId xmlns:a16="http://schemas.microsoft.com/office/drawing/2014/main" id="{B9EFD884-6B7A-7B29-3D42-E746DC15880C}"/>
              </a:ext>
            </a:extLst>
          </p:cNvPr>
          <p:cNvPicPr>
            <a:picLocks noChangeAspect="1"/>
          </p:cNvPicPr>
          <p:nvPr/>
        </p:nvPicPr>
        <p:blipFill>
          <a:blip r:embed="rId2"/>
          <a:stretch>
            <a:fillRect/>
          </a:stretch>
        </p:blipFill>
        <p:spPr>
          <a:xfrm>
            <a:off x="5374105" y="583392"/>
            <a:ext cx="6724176" cy="5470358"/>
          </a:xfrm>
          <a:prstGeom prst="rect">
            <a:avLst/>
          </a:prstGeom>
        </p:spPr>
      </p:pic>
      <p:sp>
        <p:nvSpPr>
          <p:cNvPr id="4" name="TextBox 3">
            <a:extLst>
              <a:ext uri="{FF2B5EF4-FFF2-40B4-BE49-F238E27FC236}">
                <a16:creationId xmlns:a16="http://schemas.microsoft.com/office/drawing/2014/main" id="{6D06C92E-6E3F-F058-A533-861F58981EA5}"/>
              </a:ext>
            </a:extLst>
          </p:cNvPr>
          <p:cNvSpPr txBox="1"/>
          <p:nvPr/>
        </p:nvSpPr>
        <p:spPr>
          <a:xfrm>
            <a:off x="441158" y="1848656"/>
            <a:ext cx="4932947" cy="3539430"/>
          </a:xfrm>
          <a:prstGeom prst="rect">
            <a:avLst/>
          </a:prstGeom>
          <a:noFill/>
        </p:spPr>
        <p:txBody>
          <a:bodyPr wrap="square">
            <a:spAutoFit/>
          </a:bodyPr>
          <a:lstStyle/>
          <a:p>
            <a:r>
              <a:rPr lang="en-US" sz="2800" dirty="0"/>
              <a:t>Does the symbol get “</a:t>
            </a:r>
            <a:r>
              <a:rPr lang="en-US" sz="2800" dirty="0" err="1"/>
              <a:t>recentred</a:t>
            </a:r>
            <a:r>
              <a:rPr lang="en-US" sz="2800" dirty="0"/>
              <a:t>” to the visible part of the polygon by OEMs on the screen,  or does the symbol drop off the display because the actual center point is now off the visible part of the screen and portrayal catalog has no way of knowing this?</a:t>
            </a:r>
            <a:endParaRPr lang="en-GB" sz="2800" dirty="0"/>
          </a:p>
        </p:txBody>
      </p:sp>
    </p:spTree>
    <p:extLst>
      <p:ext uri="{BB962C8B-B14F-4D97-AF65-F5344CB8AC3E}">
        <p14:creationId xmlns:p14="http://schemas.microsoft.com/office/powerpoint/2010/main" val="2362772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F2F3C-26B2-08C9-78E1-2BA0EFD4B376}"/>
              </a:ext>
            </a:extLst>
          </p:cNvPr>
          <p:cNvSpPr>
            <a:spLocks noGrp="1"/>
          </p:cNvSpPr>
          <p:nvPr>
            <p:ph type="title"/>
          </p:nvPr>
        </p:nvSpPr>
        <p:spPr/>
        <p:txBody>
          <a:bodyPr/>
          <a:lstStyle/>
          <a:p>
            <a:r>
              <a:rPr lang="en-US" dirty="0"/>
              <a:t>CATZOC / Data Quality [FR]</a:t>
            </a:r>
            <a:endParaRPr lang="en-GB" dirty="0"/>
          </a:p>
        </p:txBody>
      </p:sp>
      <p:sp>
        <p:nvSpPr>
          <p:cNvPr id="3" name="Content Placeholder 2">
            <a:extLst>
              <a:ext uri="{FF2B5EF4-FFF2-40B4-BE49-F238E27FC236}">
                <a16:creationId xmlns:a16="http://schemas.microsoft.com/office/drawing/2014/main" id="{A0F4EB93-70E1-24CE-67FB-803D07D3692A}"/>
              </a:ext>
            </a:extLst>
          </p:cNvPr>
          <p:cNvSpPr>
            <a:spLocks noGrp="1"/>
          </p:cNvSpPr>
          <p:nvPr>
            <p:ph idx="1"/>
          </p:nvPr>
        </p:nvSpPr>
        <p:spPr>
          <a:xfrm>
            <a:off x="838200" y="1825625"/>
            <a:ext cx="6589295" cy="4351338"/>
          </a:xfrm>
        </p:spPr>
        <p:txBody>
          <a:bodyPr/>
          <a:lstStyle/>
          <a:p>
            <a:r>
              <a:rPr lang="en-US" dirty="0"/>
              <a:t>Paper received with refinements to the algorithm for taking into account CATZOC values</a:t>
            </a:r>
          </a:p>
          <a:p>
            <a:r>
              <a:rPr lang="en-US" dirty="0"/>
              <a:t>Needs evaluation, then consideration as a proposal for the algorithm currently drafted.</a:t>
            </a:r>
          </a:p>
          <a:p>
            <a:r>
              <a:rPr lang="en-US" dirty="0"/>
              <a:t>Test data and demo received.</a:t>
            </a:r>
            <a:endParaRPr lang="en-GB" dirty="0"/>
          </a:p>
        </p:txBody>
      </p:sp>
      <p:pic>
        <p:nvPicPr>
          <p:cNvPr id="5" name="Picture 4" descr="A screenshot of a computer&#10;&#10;AI-generated content may be incorrect.">
            <a:extLst>
              <a:ext uri="{FF2B5EF4-FFF2-40B4-BE49-F238E27FC236}">
                <a16:creationId xmlns:a16="http://schemas.microsoft.com/office/drawing/2014/main" id="{16EB08EF-A148-676B-6013-7E82408C5AFB}"/>
              </a:ext>
            </a:extLst>
          </p:cNvPr>
          <p:cNvPicPr>
            <a:picLocks noChangeAspect="1"/>
          </p:cNvPicPr>
          <p:nvPr/>
        </p:nvPicPr>
        <p:blipFill>
          <a:blip r:embed="rId2"/>
          <a:srcRect l="20263" t="25953" r="60461" b="46451"/>
          <a:stretch>
            <a:fillRect/>
          </a:stretch>
        </p:blipFill>
        <p:spPr>
          <a:xfrm>
            <a:off x="7631539" y="2125580"/>
            <a:ext cx="4343893" cy="3400926"/>
          </a:xfrm>
          <a:prstGeom prst="rect">
            <a:avLst/>
          </a:prstGeom>
        </p:spPr>
      </p:pic>
    </p:spTree>
    <p:extLst>
      <p:ext uri="{BB962C8B-B14F-4D97-AF65-F5344CB8AC3E}">
        <p14:creationId xmlns:p14="http://schemas.microsoft.com/office/powerpoint/2010/main" val="2269616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7ABEC-F99B-32CE-F6E5-D25D2B0F126D}"/>
              </a:ext>
            </a:extLst>
          </p:cNvPr>
          <p:cNvSpPr>
            <a:spLocks noGrp="1"/>
          </p:cNvSpPr>
          <p:nvPr>
            <p:ph type="title"/>
          </p:nvPr>
        </p:nvSpPr>
        <p:spPr>
          <a:xfrm>
            <a:off x="118872" y="40779"/>
            <a:ext cx="10515600" cy="689948"/>
          </a:xfrm>
        </p:spPr>
        <p:txBody>
          <a:bodyPr>
            <a:normAutofit fontScale="90000"/>
          </a:bodyPr>
          <a:lstStyle/>
          <a:p>
            <a:r>
              <a:rPr lang="en-US" dirty="0"/>
              <a:t>Data Import Rules</a:t>
            </a:r>
            <a:endParaRPr lang="en-GB" dirty="0"/>
          </a:p>
        </p:txBody>
      </p:sp>
      <p:sp>
        <p:nvSpPr>
          <p:cNvPr id="3" name="Content Placeholder 2">
            <a:extLst>
              <a:ext uri="{FF2B5EF4-FFF2-40B4-BE49-F238E27FC236}">
                <a16:creationId xmlns:a16="http://schemas.microsoft.com/office/drawing/2014/main" id="{F045CC96-95FD-BF8B-86B9-D22F43403149}"/>
              </a:ext>
            </a:extLst>
          </p:cNvPr>
          <p:cNvSpPr>
            <a:spLocks noGrp="1"/>
          </p:cNvSpPr>
          <p:nvPr>
            <p:ph idx="1"/>
          </p:nvPr>
        </p:nvSpPr>
        <p:spPr>
          <a:xfrm>
            <a:off x="8210296" y="493569"/>
            <a:ext cx="3559048" cy="1068674"/>
          </a:xfrm>
        </p:spPr>
        <p:txBody>
          <a:bodyPr>
            <a:normAutofit/>
          </a:bodyPr>
          <a:lstStyle/>
          <a:p>
            <a:pPr marL="0" indent="0" algn="just">
              <a:buNone/>
            </a:pPr>
            <a:r>
              <a:rPr lang="en-US" sz="2000" b="1" dirty="0">
                <a:solidFill>
                  <a:srgbClr val="C00000"/>
                </a:solidFill>
              </a:rPr>
              <a:t>When should data be loaded, and if it is, is it marked with the “non-official” border?</a:t>
            </a:r>
          </a:p>
          <a:p>
            <a:endParaRPr lang="en-GB" sz="2000" b="1" dirty="0">
              <a:solidFill>
                <a:srgbClr val="C00000"/>
              </a:solidFill>
            </a:endParaRPr>
          </a:p>
        </p:txBody>
      </p:sp>
      <p:sp>
        <p:nvSpPr>
          <p:cNvPr id="4" name="Rectangle: Rounded Corners 3">
            <a:extLst>
              <a:ext uri="{FF2B5EF4-FFF2-40B4-BE49-F238E27FC236}">
                <a16:creationId xmlns:a16="http://schemas.microsoft.com/office/drawing/2014/main" id="{BA5E554B-C743-481C-C6AC-2979A4E68CE8}"/>
              </a:ext>
            </a:extLst>
          </p:cNvPr>
          <p:cNvSpPr/>
          <p:nvPr/>
        </p:nvSpPr>
        <p:spPr>
          <a:xfrm>
            <a:off x="8672576" y="1909064"/>
            <a:ext cx="2312416" cy="499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 Root 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5" name="Rectangle: Rounded Corners 4">
            <a:extLst>
              <a:ext uri="{FF2B5EF4-FFF2-40B4-BE49-F238E27FC236}">
                <a16:creationId xmlns:a16="http://schemas.microsoft.com/office/drawing/2014/main" id="{FC8D3086-94E6-A3E7-769C-F9890D73560D}"/>
              </a:ext>
            </a:extLst>
          </p:cNvPr>
          <p:cNvSpPr/>
          <p:nvPr/>
        </p:nvSpPr>
        <p:spPr>
          <a:xfrm>
            <a:off x="8672576" y="2938272"/>
            <a:ext cx="2312416" cy="7911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(DS) 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6" name="Rectangle: Rounded Corners 5">
            <a:extLst>
              <a:ext uri="{FF2B5EF4-FFF2-40B4-BE49-F238E27FC236}">
                <a16:creationId xmlns:a16="http://schemas.microsoft.com/office/drawing/2014/main" id="{0C7C237C-2A27-5EEB-68C1-4D8B43AB3A6A}"/>
              </a:ext>
            </a:extLst>
          </p:cNvPr>
          <p:cNvSpPr/>
          <p:nvPr/>
        </p:nvSpPr>
        <p:spPr>
          <a:xfrm>
            <a:off x="8672576" y="3976624"/>
            <a:ext cx="2312416" cy="499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Signature</a:t>
            </a:r>
            <a:endParaRPr lang="en-GB" dirty="0">
              <a:ln w="0"/>
              <a:solidFill>
                <a:schemeClr val="tx1"/>
              </a:solidFill>
              <a:effectLst>
                <a:outerShdw blurRad="38100" dist="19050" dir="2700000" algn="tl" rotWithShape="0">
                  <a:schemeClr val="dk1">
                    <a:alpha val="40000"/>
                  </a:schemeClr>
                </a:outerShdw>
              </a:effectLst>
            </a:endParaRPr>
          </a:p>
        </p:txBody>
      </p:sp>
      <p:sp>
        <p:nvSpPr>
          <p:cNvPr id="7" name="Rectangle: Rounded Corners 6">
            <a:extLst>
              <a:ext uri="{FF2B5EF4-FFF2-40B4-BE49-F238E27FC236}">
                <a16:creationId xmlns:a16="http://schemas.microsoft.com/office/drawing/2014/main" id="{6BBDD6C0-00F9-5915-CCF8-39D0FB8E035C}"/>
              </a:ext>
            </a:extLst>
          </p:cNvPr>
          <p:cNvSpPr/>
          <p:nvPr/>
        </p:nvSpPr>
        <p:spPr>
          <a:xfrm>
            <a:off x="8672576" y="4595368"/>
            <a:ext cx="2312416" cy="5943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Dataset</a:t>
            </a:r>
            <a:endParaRPr lang="en-GB" dirty="0">
              <a:ln w="0"/>
              <a:solidFill>
                <a:schemeClr val="tx1"/>
              </a:solidFill>
              <a:effectLst>
                <a:outerShdw blurRad="38100" dist="19050" dir="2700000" algn="tl" rotWithShape="0">
                  <a:schemeClr val="dk1">
                    <a:alpha val="40000"/>
                  </a:schemeClr>
                </a:outerShdw>
              </a:effectLst>
            </a:endParaRPr>
          </a:p>
        </p:txBody>
      </p:sp>
      <p:cxnSp>
        <p:nvCxnSpPr>
          <p:cNvPr id="9" name="Connector: Elbow 8">
            <a:extLst>
              <a:ext uri="{FF2B5EF4-FFF2-40B4-BE49-F238E27FC236}">
                <a16:creationId xmlns:a16="http://schemas.microsoft.com/office/drawing/2014/main" id="{F453A380-CFB5-7F55-E5E3-D19471919691}"/>
              </a:ext>
            </a:extLst>
          </p:cNvPr>
          <p:cNvCxnSpPr>
            <a:cxnSpLocks/>
            <a:stCxn id="7" idx="1"/>
            <a:endCxn id="6" idx="1"/>
          </p:cNvCxnSpPr>
          <p:nvPr/>
        </p:nvCxnSpPr>
        <p:spPr>
          <a:xfrm rot="10800000">
            <a:off x="8672576" y="4226560"/>
            <a:ext cx="12700" cy="66598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25DFF458-FF89-48F2-05CB-9219905F8DB0}"/>
              </a:ext>
            </a:extLst>
          </p:cNvPr>
          <p:cNvCxnSpPr>
            <a:cxnSpLocks/>
            <a:stCxn id="7" idx="1"/>
            <a:endCxn id="5" idx="1"/>
          </p:cNvCxnSpPr>
          <p:nvPr/>
        </p:nvCxnSpPr>
        <p:spPr>
          <a:xfrm rot="10800000">
            <a:off x="8672576" y="3333832"/>
            <a:ext cx="12700" cy="1558717"/>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861E402-813B-F04B-7E97-07C72E2CA4F8}"/>
              </a:ext>
            </a:extLst>
          </p:cNvPr>
          <p:cNvCxnSpPr>
            <a:cxnSpLocks/>
            <a:stCxn id="5" idx="1"/>
            <a:endCxn id="4" idx="1"/>
          </p:cNvCxnSpPr>
          <p:nvPr/>
        </p:nvCxnSpPr>
        <p:spPr>
          <a:xfrm rot="10800000">
            <a:off x="8672576" y="2159001"/>
            <a:ext cx="12700" cy="117483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4FFD268-4A01-0319-FDD1-FD8658A9E5A5}"/>
              </a:ext>
            </a:extLst>
          </p:cNvPr>
          <p:cNvSpPr txBox="1"/>
          <p:nvPr/>
        </p:nvSpPr>
        <p:spPr>
          <a:xfrm>
            <a:off x="8701285" y="3471872"/>
            <a:ext cx="1713931" cy="276999"/>
          </a:xfrm>
          <a:prstGeom prst="rect">
            <a:avLst/>
          </a:prstGeom>
          <a:noFill/>
        </p:spPr>
        <p:txBody>
          <a:bodyPr wrap="none" rtlCol="0">
            <a:spAutoFit/>
          </a:bodyPr>
          <a:lstStyle/>
          <a:p>
            <a:r>
              <a:rPr lang="en-US" sz="1200" dirty="0">
                <a:solidFill>
                  <a:srgbClr val="C00000"/>
                </a:solidFill>
                <a:latin typeface="Consolas" panose="020B0609020204030204" pitchFamily="49" charset="0"/>
              </a:rPr>
              <a:t>Role=DATA_PRODUCER</a:t>
            </a:r>
            <a:endParaRPr lang="en-GB" sz="1600" dirty="0">
              <a:solidFill>
                <a:srgbClr val="C00000"/>
              </a:solidFill>
              <a:latin typeface="Consolas" panose="020B0609020204030204" pitchFamily="49" charset="0"/>
            </a:endParaRPr>
          </a:p>
        </p:txBody>
      </p:sp>
      <p:sp>
        <p:nvSpPr>
          <p:cNvPr id="17" name="TextBox 16">
            <a:extLst>
              <a:ext uri="{FF2B5EF4-FFF2-40B4-BE49-F238E27FC236}">
                <a16:creationId xmlns:a16="http://schemas.microsoft.com/office/drawing/2014/main" id="{943EEFC0-4AD6-CBF6-0B08-F2C99FEAE123}"/>
              </a:ext>
            </a:extLst>
          </p:cNvPr>
          <p:cNvSpPr txBox="1"/>
          <p:nvPr/>
        </p:nvSpPr>
        <p:spPr>
          <a:xfrm>
            <a:off x="525071" y="678536"/>
            <a:ext cx="7648448" cy="5909310"/>
          </a:xfrm>
          <a:prstGeom prst="rect">
            <a:avLst/>
          </a:prstGeom>
          <a:noFill/>
        </p:spPr>
        <p:txBody>
          <a:bodyPr wrap="square" rtlCol="0">
            <a:spAutoFit/>
          </a:bodyPr>
          <a:lstStyle/>
          <a:p>
            <a:r>
              <a:rPr lang="en-US" b="1" dirty="0"/>
              <a:t>Current Rules – in S-98</a:t>
            </a:r>
          </a:p>
          <a:p>
            <a:pPr marL="285750" indent="-285750">
              <a:buFont typeface="Arial" panose="020B0604020202020204" pitchFamily="34" charset="0"/>
              <a:buChar char="•"/>
            </a:pPr>
            <a:r>
              <a:rPr lang="en-US" dirty="0"/>
              <a:t>All certificates must be “valid”, correct format and not expired</a:t>
            </a:r>
          </a:p>
          <a:p>
            <a:pPr marL="285750" indent="-285750">
              <a:buFont typeface="Arial" panose="020B0604020202020204" pitchFamily="34" charset="0"/>
              <a:buChar char="•"/>
            </a:pPr>
            <a:r>
              <a:rPr lang="en-US" dirty="0"/>
              <a:t>All certificates must be authenticated by the scheme administrator</a:t>
            </a:r>
          </a:p>
          <a:p>
            <a:pPr marL="285750" indent="-285750">
              <a:buFont typeface="Arial" panose="020B0604020202020204" pitchFamily="34" charset="0"/>
              <a:buChar char="•"/>
            </a:pPr>
            <a:r>
              <a:rPr lang="en-US" dirty="0"/>
              <a:t>All signatures must be valid. If they are not valid the dataset they sign must not be installed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catalogues (Feature and Portrayal) must be signed by the Scheme Administrator to be installed</a:t>
            </a:r>
          </a:p>
          <a:p>
            <a:pPr marL="285750" indent="-285750">
              <a:buFont typeface="Arial" panose="020B0604020202020204" pitchFamily="34" charset="0"/>
              <a:buChar char="•"/>
            </a:pPr>
            <a:r>
              <a:rPr lang="en-US" dirty="0"/>
              <a:t>All datasets are marked with the unofficial border unless the role field in the certificate = </a:t>
            </a:r>
          </a:p>
          <a:p>
            <a:pPr marL="742950" lvl="1" indent="-285750">
              <a:buFont typeface="Arial" panose="020B0604020202020204" pitchFamily="34" charset="0"/>
              <a:buChar char="•"/>
            </a:pPr>
            <a:r>
              <a:rPr lang="en-US" dirty="0"/>
              <a:t>DATA_PRODUCER</a:t>
            </a:r>
          </a:p>
          <a:p>
            <a:pPr marL="742950" lvl="1" indent="-285750">
              <a:buFont typeface="Arial" panose="020B0604020202020204" pitchFamily="34" charset="0"/>
              <a:buChar char="•"/>
            </a:pPr>
            <a:r>
              <a:rPr lang="en-US" dirty="0"/>
              <a:t>DATA_AGGREGATOR (RENCS)</a:t>
            </a:r>
          </a:p>
          <a:p>
            <a:pPr marL="742950" lvl="1" indent="-285750">
              <a:buFont typeface="Arial" panose="020B0604020202020204" pitchFamily="34" charset="0"/>
              <a:buChar char="•"/>
            </a:pPr>
            <a:r>
              <a:rPr lang="en-US" dirty="0"/>
              <a:t>Dataset is S-128 and role=AGGREGATOR (distributors)</a:t>
            </a:r>
          </a:p>
          <a:p>
            <a:pPr marL="285750" indent="-285750">
              <a:buFont typeface="Arial" panose="020B0604020202020204" pitchFamily="34" charset="0"/>
              <a:buChar char="•"/>
            </a:pPr>
            <a:r>
              <a:rPr lang="en-GB" b="1" dirty="0"/>
              <a:t>The “id” data producer integer and alpha code elements in the MRN of at least one of the authenticating certificates must match those contained in the dataset and its CATALOG.XML entry.</a:t>
            </a:r>
            <a:endParaRPr lang="en-US" b="1"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rgbClr val="C00000"/>
                </a:solidFill>
              </a:rPr>
              <a:t>Is there still a requirement for “unofficial data” – we think so. </a:t>
            </a:r>
          </a:p>
          <a:p>
            <a:pPr marL="285750" indent="-285750">
              <a:buFont typeface="Arial" panose="020B0604020202020204" pitchFamily="34" charset="0"/>
              <a:buChar char="•"/>
            </a:pPr>
            <a:r>
              <a:rPr lang="en-US" b="1" dirty="0">
                <a:solidFill>
                  <a:srgbClr val="C00000"/>
                </a:solidFill>
              </a:rPr>
              <a:t>Should unofficial data installs be “warned about” using an SSE code?</a:t>
            </a:r>
          </a:p>
          <a:p>
            <a:pPr marL="285750" indent="-285750">
              <a:buFont typeface="Arial" panose="020B0604020202020204" pitchFamily="34" charset="0"/>
              <a:buChar char="•"/>
            </a:pPr>
            <a:r>
              <a:rPr lang="en-US" b="1" dirty="0">
                <a:solidFill>
                  <a:srgbClr val="C00000"/>
                </a:solidFill>
              </a:rPr>
              <a:t>Should there be a warning when it is used??</a:t>
            </a:r>
          </a:p>
          <a:p>
            <a:pPr marL="285750" indent="-285750">
              <a:buFont typeface="Arial" panose="020B0604020202020204" pitchFamily="34" charset="0"/>
              <a:buChar char="•"/>
            </a:pPr>
            <a:r>
              <a:rPr lang="en-US" b="1" u="sng" dirty="0">
                <a:solidFill>
                  <a:srgbClr val="C00000"/>
                </a:solidFill>
              </a:rPr>
              <a:t>WEND WG – Proposal to cover “what overlaps what?”</a:t>
            </a:r>
            <a:endParaRPr lang="en-US" dirty="0"/>
          </a:p>
        </p:txBody>
      </p:sp>
      <p:sp>
        <p:nvSpPr>
          <p:cNvPr id="19" name="TextBox 18">
            <a:extLst>
              <a:ext uri="{FF2B5EF4-FFF2-40B4-BE49-F238E27FC236}">
                <a16:creationId xmlns:a16="http://schemas.microsoft.com/office/drawing/2014/main" id="{E5528C86-3B15-6FD7-924B-6C6E10A1B812}"/>
              </a:ext>
            </a:extLst>
          </p:cNvPr>
          <p:cNvSpPr txBox="1"/>
          <p:nvPr/>
        </p:nvSpPr>
        <p:spPr>
          <a:xfrm>
            <a:off x="8930640" y="1703716"/>
            <a:ext cx="1915909" cy="230832"/>
          </a:xfrm>
          <a:prstGeom prst="rect">
            <a:avLst/>
          </a:prstGeom>
          <a:noFill/>
        </p:spPr>
        <p:txBody>
          <a:bodyPr wrap="none" rtlCol="0">
            <a:spAutoFit/>
          </a:bodyPr>
          <a:lstStyle/>
          <a:p>
            <a:r>
              <a:rPr lang="en-US" sz="900" dirty="0">
                <a:solidFill>
                  <a:srgbClr val="C00000"/>
                </a:solidFill>
                <a:latin typeface="Consolas" panose="020B0609020204030204" pitchFamily="49" charset="0"/>
              </a:rPr>
              <a:t>Role = SCHEME_ADMINISTRATOR</a:t>
            </a:r>
            <a:endParaRPr lang="en-GB" sz="1050" dirty="0">
              <a:solidFill>
                <a:srgbClr val="C00000"/>
              </a:solidFill>
              <a:latin typeface="Consolas" panose="020B0609020204030204" pitchFamily="49" charset="0"/>
            </a:endParaRPr>
          </a:p>
        </p:txBody>
      </p:sp>
      <p:sp>
        <p:nvSpPr>
          <p:cNvPr id="22" name="TextBox 21">
            <a:extLst>
              <a:ext uri="{FF2B5EF4-FFF2-40B4-BE49-F238E27FC236}">
                <a16:creationId xmlns:a16="http://schemas.microsoft.com/office/drawing/2014/main" id="{CAD6C3F4-6A5A-B877-DC0C-B60B2C2F5203}"/>
              </a:ext>
            </a:extLst>
          </p:cNvPr>
          <p:cNvSpPr txBox="1"/>
          <p:nvPr/>
        </p:nvSpPr>
        <p:spPr>
          <a:xfrm>
            <a:off x="9740808" y="4595368"/>
            <a:ext cx="1289135" cy="276999"/>
          </a:xfrm>
          <a:prstGeom prst="rect">
            <a:avLst/>
          </a:prstGeom>
          <a:noFill/>
        </p:spPr>
        <p:txBody>
          <a:bodyPr wrap="none" rtlCol="0">
            <a:spAutoFit/>
          </a:bodyPr>
          <a:lstStyle/>
          <a:p>
            <a:r>
              <a:rPr lang="en-US" sz="1200" b="1" dirty="0">
                <a:solidFill>
                  <a:srgbClr val="C00000"/>
                </a:solidFill>
                <a:latin typeface="Consolas" panose="020B0609020204030204" pitchFamily="49" charset="0"/>
              </a:rPr>
              <a:t>id=GB00,00540</a:t>
            </a:r>
          </a:p>
        </p:txBody>
      </p:sp>
      <p:sp>
        <p:nvSpPr>
          <p:cNvPr id="24" name="TextBox 23">
            <a:extLst>
              <a:ext uri="{FF2B5EF4-FFF2-40B4-BE49-F238E27FC236}">
                <a16:creationId xmlns:a16="http://schemas.microsoft.com/office/drawing/2014/main" id="{F25DD476-A9B2-092E-31A1-78C579618C7D}"/>
              </a:ext>
            </a:extLst>
          </p:cNvPr>
          <p:cNvSpPr txBox="1"/>
          <p:nvPr/>
        </p:nvSpPr>
        <p:spPr>
          <a:xfrm>
            <a:off x="8672576" y="2920777"/>
            <a:ext cx="2488946" cy="253916"/>
          </a:xfrm>
          <a:prstGeom prst="rect">
            <a:avLst/>
          </a:prstGeom>
          <a:noFill/>
        </p:spPr>
        <p:txBody>
          <a:bodyPr wrap="square">
            <a:spAutoFit/>
          </a:bodyPr>
          <a:lstStyle/>
          <a:p>
            <a:r>
              <a:rPr lang="en-GB" sz="1050" b="1" dirty="0">
                <a:solidFill>
                  <a:srgbClr val="C00000"/>
                </a:solidFill>
                <a:latin typeface="Arial" panose="020B0604020202020204" pitchFamily="34" charset="0"/>
                <a:ea typeface="MS Mincho" panose="02020609040205080304" pitchFamily="49" charset="-128"/>
              </a:rPr>
              <a:t>Subject</a:t>
            </a:r>
            <a:r>
              <a:rPr lang="en-GB" sz="1050" b="1" dirty="0">
                <a:solidFill>
                  <a:srgbClr val="C00000"/>
                </a:solidFill>
                <a:effectLst/>
                <a:latin typeface="Arial" panose="020B0604020202020204" pitchFamily="34" charset="0"/>
                <a:ea typeface="MS Mincho" panose="02020609040205080304" pitchFamily="49" charset="-128"/>
              </a:rPr>
              <a:t>=urn:mrn:iho:GB00:00540</a:t>
            </a:r>
            <a:endParaRPr lang="en-GB" sz="1050" dirty="0">
              <a:solidFill>
                <a:srgbClr val="C00000"/>
              </a:solidFill>
            </a:endParaRPr>
          </a:p>
        </p:txBody>
      </p:sp>
      <p:sp>
        <p:nvSpPr>
          <p:cNvPr id="12" name="TextBox 11">
            <a:extLst>
              <a:ext uri="{FF2B5EF4-FFF2-40B4-BE49-F238E27FC236}">
                <a16:creationId xmlns:a16="http://schemas.microsoft.com/office/drawing/2014/main" id="{D46E2FFE-C2F9-D429-80FD-905A630281BC}"/>
              </a:ext>
            </a:extLst>
          </p:cNvPr>
          <p:cNvSpPr txBox="1"/>
          <p:nvPr/>
        </p:nvSpPr>
        <p:spPr>
          <a:xfrm>
            <a:off x="8678926" y="3066835"/>
            <a:ext cx="933450" cy="253916"/>
          </a:xfrm>
          <a:prstGeom prst="rect">
            <a:avLst/>
          </a:prstGeom>
          <a:noFill/>
        </p:spPr>
        <p:txBody>
          <a:bodyPr wrap="square">
            <a:spAutoFit/>
          </a:bodyPr>
          <a:lstStyle/>
          <a:p>
            <a:r>
              <a:rPr lang="en-GB" sz="1050" b="1" dirty="0">
                <a:solidFill>
                  <a:srgbClr val="C00000"/>
                </a:solidFill>
                <a:latin typeface="Arial" panose="020B0604020202020204" pitchFamily="34" charset="0"/>
                <a:ea typeface="MS Mincho" panose="02020609040205080304" pitchFamily="49" charset="-128"/>
              </a:rPr>
              <a:t>Issuer=IHO</a:t>
            </a:r>
            <a:endParaRPr lang="en-GB" sz="1050" dirty="0">
              <a:solidFill>
                <a:srgbClr val="C00000"/>
              </a:solidFill>
            </a:endParaRPr>
          </a:p>
        </p:txBody>
      </p:sp>
    </p:spTree>
    <p:extLst>
      <p:ext uri="{BB962C8B-B14F-4D97-AF65-F5344CB8AC3E}">
        <p14:creationId xmlns:p14="http://schemas.microsoft.com/office/powerpoint/2010/main" val="3575945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925D2-8401-4342-7086-6DB109C26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C60796-D3C5-A3D0-746E-FD5206397D54}"/>
              </a:ext>
            </a:extLst>
          </p:cNvPr>
          <p:cNvSpPr>
            <a:spLocks noGrp="1"/>
          </p:cNvSpPr>
          <p:nvPr>
            <p:ph type="title"/>
          </p:nvPr>
        </p:nvSpPr>
        <p:spPr>
          <a:xfrm>
            <a:off x="0" y="5903"/>
            <a:ext cx="7039616" cy="993018"/>
          </a:xfrm>
        </p:spPr>
        <p:txBody>
          <a:bodyPr>
            <a:normAutofit/>
          </a:bodyPr>
          <a:lstStyle/>
          <a:p>
            <a:r>
              <a:rPr lang="en-US" dirty="0"/>
              <a:t>Data Import Rules Proposal</a:t>
            </a:r>
            <a:endParaRPr lang="en-GB" dirty="0"/>
          </a:p>
        </p:txBody>
      </p:sp>
      <p:sp>
        <p:nvSpPr>
          <p:cNvPr id="4" name="Rectangle: Rounded Corners 3">
            <a:extLst>
              <a:ext uri="{FF2B5EF4-FFF2-40B4-BE49-F238E27FC236}">
                <a16:creationId xmlns:a16="http://schemas.microsoft.com/office/drawing/2014/main" id="{6432D1AE-AC71-0CFD-236B-B05B0DE9FEF9}"/>
              </a:ext>
            </a:extLst>
          </p:cNvPr>
          <p:cNvSpPr/>
          <p:nvPr/>
        </p:nvSpPr>
        <p:spPr>
          <a:xfrm>
            <a:off x="7039617" y="1169416"/>
            <a:ext cx="2312416" cy="499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 Root 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5" name="Rectangle: Rounded Corners 4">
            <a:extLst>
              <a:ext uri="{FF2B5EF4-FFF2-40B4-BE49-F238E27FC236}">
                <a16:creationId xmlns:a16="http://schemas.microsoft.com/office/drawing/2014/main" id="{3AFB0E4F-5AC3-E73B-0C9F-7068C1519F6E}"/>
              </a:ext>
            </a:extLst>
          </p:cNvPr>
          <p:cNvSpPr/>
          <p:nvPr/>
        </p:nvSpPr>
        <p:spPr>
          <a:xfrm>
            <a:off x="7039617" y="2377861"/>
            <a:ext cx="2312416" cy="611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6" name="Rectangle: Rounded Corners 5">
            <a:extLst>
              <a:ext uri="{FF2B5EF4-FFF2-40B4-BE49-F238E27FC236}">
                <a16:creationId xmlns:a16="http://schemas.microsoft.com/office/drawing/2014/main" id="{A65F08F3-3D30-A8FA-4C33-1CA6D95DA9C7}"/>
              </a:ext>
            </a:extLst>
          </p:cNvPr>
          <p:cNvSpPr/>
          <p:nvPr/>
        </p:nvSpPr>
        <p:spPr>
          <a:xfrm>
            <a:off x="7039617" y="3236976"/>
            <a:ext cx="2312416" cy="499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Signature</a:t>
            </a:r>
            <a:endParaRPr lang="en-GB" dirty="0">
              <a:ln w="0"/>
              <a:solidFill>
                <a:schemeClr val="tx1"/>
              </a:solidFill>
              <a:effectLst>
                <a:outerShdw blurRad="38100" dist="19050" dir="2700000" algn="tl" rotWithShape="0">
                  <a:schemeClr val="dk1">
                    <a:alpha val="40000"/>
                  </a:schemeClr>
                </a:outerShdw>
              </a:effectLst>
            </a:endParaRPr>
          </a:p>
        </p:txBody>
      </p:sp>
      <p:sp>
        <p:nvSpPr>
          <p:cNvPr id="7" name="Rectangle: Rounded Corners 6">
            <a:extLst>
              <a:ext uri="{FF2B5EF4-FFF2-40B4-BE49-F238E27FC236}">
                <a16:creationId xmlns:a16="http://schemas.microsoft.com/office/drawing/2014/main" id="{17D8E7CC-0161-3FCA-4FFE-4714387BE60B}"/>
              </a:ext>
            </a:extLst>
          </p:cNvPr>
          <p:cNvSpPr/>
          <p:nvPr/>
        </p:nvSpPr>
        <p:spPr>
          <a:xfrm>
            <a:off x="7039617" y="3855720"/>
            <a:ext cx="2312416" cy="5943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ENC Dataset</a:t>
            </a:r>
            <a:endParaRPr lang="en-GB" dirty="0">
              <a:ln w="0"/>
              <a:solidFill>
                <a:schemeClr val="tx1"/>
              </a:solidFill>
              <a:effectLst>
                <a:outerShdw blurRad="38100" dist="19050" dir="2700000" algn="tl" rotWithShape="0">
                  <a:schemeClr val="dk1">
                    <a:alpha val="40000"/>
                  </a:schemeClr>
                </a:outerShdw>
              </a:effectLst>
            </a:endParaRPr>
          </a:p>
        </p:txBody>
      </p:sp>
      <p:cxnSp>
        <p:nvCxnSpPr>
          <p:cNvPr id="9" name="Connector: Elbow 8">
            <a:extLst>
              <a:ext uri="{FF2B5EF4-FFF2-40B4-BE49-F238E27FC236}">
                <a16:creationId xmlns:a16="http://schemas.microsoft.com/office/drawing/2014/main" id="{D201C1E4-68DC-58B1-D7DE-04A08627A314}"/>
              </a:ext>
            </a:extLst>
          </p:cNvPr>
          <p:cNvCxnSpPr>
            <a:cxnSpLocks/>
            <a:stCxn id="7" idx="1"/>
            <a:endCxn id="6" idx="1"/>
          </p:cNvCxnSpPr>
          <p:nvPr/>
        </p:nvCxnSpPr>
        <p:spPr>
          <a:xfrm rot="10800000">
            <a:off x="7039617" y="3486912"/>
            <a:ext cx="12700" cy="66598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221AC077-8909-5A49-9D22-0C5EC772CFBA}"/>
              </a:ext>
            </a:extLst>
          </p:cNvPr>
          <p:cNvCxnSpPr>
            <a:cxnSpLocks/>
            <a:stCxn id="7" idx="1"/>
            <a:endCxn id="5" idx="1"/>
          </p:cNvCxnSpPr>
          <p:nvPr/>
        </p:nvCxnSpPr>
        <p:spPr>
          <a:xfrm rot="10800000">
            <a:off x="7039617" y="2683802"/>
            <a:ext cx="12700" cy="146909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7E9DB06-0269-AB49-EAAC-8D657B5AC98A}"/>
              </a:ext>
            </a:extLst>
          </p:cNvPr>
          <p:cNvCxnSpPr>
            <a:cxnSpLocks/>
            <a:stCxn id="5" idx="1"/>
            <a:endCxn id="4" idx="1"/>
          </p:cNvCxnSpPr>
          <p:nvPr/>
        </p:nvCxnSpPr>
        <p:spPr>
          <a:xfrm rot="10800000">
            <a:off x="7039617" y="1419353"/>
            <a:ext cx="12700" cy="126444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61E1176-69E0-81C0-19EC-9AB8B2B02F0F}"/>
              </a:ext>
            </a:extLst>
          </p:cNvPr>
          <p:cNvSpPr txBox="1"/>
          <p:nvPr/>
        </p:nvSpPr>
        <p:spPr>
          <a:xfrm>
            <a:off x="7068326" y="2732224"/>
            <a:ext cx="524503" cy="276999"/>
          </a:xfrm>
          <a:prstGeom prst="rect">
            <a:avLst/>
          </a:prstGeom>
          <a:noFill/>
        </p:spPr>
        <p:txBody>
          <a:bodyPr wrap="none" rtlCol="0">
            <a:spAutoFit/>
          </a:bodyPr>
          <a:lstStyle/>
          <a:p>
            <a:r>
              <a:rPr lang="en-US" sz="1200" dirty="0">
                <a:solidFill>
                  <a:srgbClr val="C00000"/>
                </a:solidFill>
                <a:latin typeface="Consolas" panose="020B0609020204030204" pitchFamily="49" charset="0"/>
              </a:rPr>
              <a:t>role</a:t>
            </a:r>
            <a:endParaRPr lang="en-GB" sz="1600" dirty="0">
              <a:solidFill>
                <a:srgbClr val="C00000"/>
              </a:solidFill>
              <a:latin typeface="Consolas" panose="020B0609020204030204" pitchFamily="49" charset="0"/>
            </a:endParaRPr>
          </a:p>
        </p:txBody>
      </p:sp>
      <p:sp>
        <p:nvSpPr>
          <p:cNvPr id="17" name="TextBox 16">
            <a:extLst>
              <a:ext uri="{FF2B5EF4-FFF2-40B4-BE49-F238E27FC236}">
                <a16:creationId xmlns:a16="http://schemas.microsoft.com/office/drawing/2014/main" id="{ABED2AB6-0171-D467-C458-D2DBDE894F6B}"/>
              </a:ext>
            </a:extLst>
          </p:cNvPr>
          <p:cNvSpPr txBox="1"/>
          <p:nvPr/>
        </p:nvSpPr>
        <p:spPr>
          <a:xfrm>
            <a:off x="118872" y="794215"/>
            <a:ext cx="5709920" cy="5632311"/>
          </a:xfrm>
          <a:prstGeom prst="rect">
            <a:avLst/>
          </a:prstGeom>
          <a:noFill/>
        </p:spPr>
        <p:txBody>
          <a:bodyPr wrap="square" rtlCol="0">
            <a:spAutoFit/>
          </a:bodyPr>
          <a:lstStyle/>
          <a:p>
            <a:r>
              <a:rPr lang="en-US" b="1" dirty="0"/>
              <a:t>(Add to current rules in S-98)</a:t>
            </a:r>
            <a:endParaRPr lang="en-US" dirty="0"/>
          </a:p>
          <a:p>
            <a:pPr marL="742950" lvl="1" indent="-285750">
              <a:buFont typeface="Arial" panose="020B0604020202020204" pitchFamily="34" charset="0"/>
              <a:buChar char="•"/>
            </a:pPr>
            <a:endParaRPr lang="en-US" b="1" dirty="0"/>
          </a:p>
          <a:p>
            <a:pPr marL="742950" lvl="1" indent="-285750">
              <a:buFont typeface="Arial" panose="020B0604020202020204" pitchFamily="34" charset="0"/>
              <a:buChar char="•"/>
            </a:pPr>
            <a:r>
              <a:rPr lang="en-US" b="1" dirty="0"/>
              <a:t>All ENC Data is loaded according to the algorithm (Appendix E)</a:t>
            </a:r>
          </a:p>
          <a:p>
            <a:pPr marL="742950" lvl="1" indent="-285750">
              <a:buFont typeface="Arial" panose="020B0604020202020204" pitchFamily="34" charset="0"/>
              <a:buChar char="•"/>
            </a:pPr>
            <a:r>
              <a:rPr lang="en-US" b="1" dirty="0"/>
              <a:t>Non-ENC Data is only used (portrayed/processed) when MSVS is between the values specified in CATALOG.XML for </a:t>
            </a:r>
            <a:r>
              <a:rPr lang="en-US" b="1" dirty="0" err="1"/>
              <a:t>minimumDisplayScale</a:t>
            </a:r>
            <a:r>
              <a:rPr lang="en-US" b="1" dirty="0"/>
              <a:t> and </a:t>
            </a:r>
            <a:r>
              <a:rPr lang="en-US" b="1" dirty="0" err="1"/>
              <a:t>maximumDisplayScale</a:t>
            </a:r>
            <a:endParaRPr lang="en-US" b="1" dirty="0"/>
          </a:p>
          <a:p>
            <a:pPr marL="742950" lvl="1" indent="-285750">
              <a:buFont typeface="Arial" panose="020B0604020202020204" pitchFamily="34" charset="0"/>
              <a:buChar char="•"/>
            </a:pPr>
            <a:endParaRPr lang="en-US" b="1" dirty="0">
              <a:solidFill>
                <a:srgbClr val="C00000"/>
              </a:solidFill>
            </a:endParaRPr>
          </a:p>
          <a:p>
            <a:pPr marL="742950" lvl="1" indent="-285750">
              <a:buFont typeface="Arial" panose="020B0604020202020204" pitchFamily="34" charset="0"/>
              <a:buChar char="•"/>
            </a:pPr>
            <a:r>
              <a:rPr lang="en-US" b="1" dirty="0">
                <a:solidFill>
                  <a:srgbClr val="C00000"/>
                </a:solidFill>
              </a:rPr>
              <a:t>Propose to add to this:</a:t>
            </a:r>
          </a:p>
          <a:p>
            <a:pPr marL="1200150" lvl="2" indent="-285750">
              <a:buFont typeface="Arial" panose="020B0604020202020204" pitchFamily="34" charset="0"/>
              <a:buChar char="•"/>
            </a:pPr>
            <a:r>
              <a:rPr lang="en-US" b="1" dirty="0">
                <a:solidFill>
                  <a:srgbClr val="C00000"/>
                </a:solidFill>
              </a:rPr>
              <a:t>Non-ENC data must only be portrayed over ENC data if:</a:t>
            </a:r>
          </a:p>
          <a:p>
            <a:pPr marL="1657350" lvl="3" indent="-285750">
              <a:buFont typeface="Arial" panose="020B0604020202020204" pitchFamily="34" charset="0"/>
              <a:buChar char="•"/>
            </a:pPr>
            <a:r>
              <a:rPr lang="en-US" b="1" dirty="0">
                <a:solidFill>
                  <a:srgbClr val="C00000"/>
                </a:solidFill>
              </a:rPr>
              <a:t>The data producer of the Non-ENC data is the same as the data producer of the ENC data; or</a:t>
            </a:r>
          </a:p>
          <a:p>
            <a:pPr marL="1657350" lvl="3" indent="-285750">
              <a:buFont typeface="Arial" panose="020B0604020202020204" pitchFamily="34" charset="0"/>
              <a:buChar char="•"/>
            </a:pPr>
            <a:r>
              <a:rPr lang="en-US" b="1" dirty="0">
                <a:solidFill>
                  <a:srgbClr val="C00000"/>
                </a:solidFill>
              </a:rPr>
              <a:t>The ECDIS has imported a certificate issued by the ENC producer with the Non-ENC data producer as its Subject.</a:t>
            </a:r>
          </a:p>
          <a:p>
            <a:pPr lvl="3"/>
            <a:endParaRPr lang="en-US" b="1" dirty="0">
              <a:solidFill>
                <a:srgbClr val="C00000"/>
              </a:solidFill>
            </a:endParaRPr>
          </a:p>
          <a:p>
            <a:pPr lvl="1"/>
            <a:r>
              <a:rPr lang="en-US" b="1" dirty="0"/>
              <a:t>Possibly restrict this only to ESC/WLA?</a:t>
            </a:r>
          </a:p>
        </p:txBody>
      </p:sp>
      <p:sp>
        <p:nvSpPr>
          <p:cNvPr id="19" name="TextBox 18">
            <a:extLst>
              <a:ext uri="{FF2B5EF4-FFF2-40B4-BE49-F238E27FC236}">
                <a16:creationId xmlns:a16="http://schemas.microsoft.com/office/drawing/2014/main" id="{8FBE3850-B8AD-135E-FA4B-95467BA7F090}"/>
              </a:ext>
            </a:extLst>
          </p:cNvPr>
          <p:cNvSpPr txBox="1"/>
          <p:nvPr/>
        </p:nvSpPr>
        <p:spPr>
          <a:xfrm>
            <a:off x="7297681" y="964068"/>
            <a:ext cx="1915909" cy="230832"/>
          </a:xfrm>
          <a:prstGeom prst="rect">
            <a:avLst/>
          </a:prstGeom>
          <a:noFill/>
        </p:spPr>
        <p:txBody>
          <a:bodyPr wrap="none" rtlCol="0">
            <a:spAutoFit/>
          </a:bodyPr>
          <a:lstStyle/>
          <a:p>
            <a:r>
              <a:rPr lang="en-US" sz="900" dirty="0">
                <a:solidFill>
                  <a:srgbClr val="C00000"/>
                </a:solidFill>
                <a:latin typeface="Consolas" panose="020B0609020204030204" pitchFamily="49" charset="0"/>
              </a:rPr>
              <a:t>Role = SCHEME_ADMINISTRATOR</a:t>
            </a:r>
            <a:endParaRPr lang="en-GB" sz="1050" dirty="0">
              <a:solidFill>
                <a:srgbClr val="C00000"/>
              </a:solidFill>
              <a:latin typeface="Consolas" panose="020B0609020204030204" pitchFamily="49" charset="0"/>
            </a:endParaRPr>
          </a:p>
        </p:txBody>
      </p:sp>
      <p:sp>
        <p:nvSpPr>
          <p:cNvPr id="22" name="TextBox 21">
            <a:extLst>
              <a:ext uri="{FF2B5EF4-FFF2-40B4-BE49-F238E27FC236}">
                <a16:creationId xmlns:a16="http://schemas.microsoft.com/office/drawing/2014/main" id="{745532B8-22C7-AAA6-BF20-5444E990600F}"/>
              </a:ext>
            </a:extLst>
          </p:cNvPr>
          <p:cNvSpPr txBox="1"/>
          <p:nvPr/>
        </p:nvSpPr>
        <p:spPr>
          <a:xfrm>
            <a:off x="8107849" y="3855720"/>
            <a:ext cx="1289135" cy="276999"/>
          </a:xfrm>
          <a:prstGeom prst="rect">
            <a:avLst/>
          </a:prstGeom>
          <a:noFill/>
        </p:spPr>
        <p:txBody>
          <a:bodyPr wrap="none" rtlCol="0">
            <a:spAutoFit/>
          </a:bodyPr>
          <a:lstStyle/>
          <a:p>
            <a:r>
              <a:rPr lang="en-US" sz="1200" b="1" dirty="0">
                <a:solidFill>
                  <a:srgbClr val="C00000"/>
                </a:solidFill>
                <a:latin typeface="Consolas" panose="020B0609020204030204" pitchFamily="49" charset="0"/>
              </a:rPr>
              <a:t>id=XY00,00378</a:t>
            </a:r>
          </a:p>
        </p:txBody>
      </p:sp>
      <p:sp>
        <p:nvSpPr>
          <p:cNvPr id="24" name="TextBox 23">
            <a:extLst>
              <a:ext uri="{FF2B5EF4-FFF2-40B4-BE49-F238E27FC236}">
                <a16:creationId xmlns:a16="http://schemas.microsoft.com/office/drawing/2014/main" id="{E8FC9469-DBE1-8191-E2A9-E408DE36B8A4}"/>
              </a:ext>
            </a:extLst>
          </p:cNvPr>
          <p:cNvSpPr txBox="1"/>
          <p:nvPr/>
        </p:nvSpPr>
        <p:spPr>
          <a:xfrm>
            <a:off x="7045967" y="2358379"/>
            <a:ext cx="1967992" cy="253916"/>
          </a:xfrm>
          <a:prstGeom prst="rect">
            <a:avLst/>
          </a:prstGeom>
          <a:noFill/>
        </p:spPr>
        <p:txBody>
          <a:bodyPr wrap="square">
            <a:spAutoFit/>
          </a:bodyPr>
          <a:lstStyle/>
          <a:p>
            <a:r>
              <a:rPr lang="en-GB" sz="1050" b="1" dirty="0">
                <a:solidFill>
                  <a:srgbClr val="C00000"/>
                </a:solidFill>
                <a:latin typeface="Arial" panose="020B0604020202020204" pitchFamily="34" charset="0"/>
                <a:ea typeface="MS Mincho" panose="02020609040205080304" pitchFamily="49" charset="-128"/>
              </a:rPr>
              <a:t>i</a:t>
            </a:r>
            <a:r>
              <a:rPr lang="en-GB" sz="1050" b="1" dirty="0">
                <a:solidFill>
                  <a:srgbClr val="C00000"/>
                </a:solidFill>
                <a:effectLst/>
                <a:latin typeface="Arial" panose="020B0604020202020204" pitchFamily="34" charset="0"/>
                <a:ea typeface="MS Mincho" panose="02020609040205080304" pitchFamily="49" charset="-128"/>
              </a:rPr>
              <a:t>d=urn:mrn:iho:GB00:00540</a:t>
            </a:r>
            <a:endParaRPr lang="en-GB" sz="1050" dirty="0">
              <a:solidFill>
                <a:srgbClr val="C00000"/>
              </a:solidFill>
            </a:endParaRPr>
          </a:p>
        </p:txBody>
      </p:sp>
      <p:sp>
        <p:nvSpPr>
          <p:cNvPr id="8" name="Rectangle: Rounded Corners 7">
            <a:extLst>
              <a:ext uri="{FF2B5EF4-FFF2-40B4-BE49-F238E27FC236}">
                <a16:creationId xmlns:a16="http://schemas.microsoft.com/office/drawing/2014/main" id="{7ABF86BE-CBA9-3984-D30C-F6C7036CA6F6}"/>
              </a:ext>
            </a:extLst>
          </p:cNvPr>
          <p:cNvSpPr/>
          <p:nvPr/>
        </p:nvSpPr>
        <p:spPr>
          <a:xfrm>
            <a:off x="9715761" y="1169416"/>
            <a:ext cx="2312416" cy="499872"/>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 Root 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10" name="Rectangle: Rounded Corners 9">
            <a:extLst>
              <a:ext uri="{FF2B5EF4-FFF2-40B4-BE49-F238E27FC236}">
                <a16:creationId xmlns:a16="http://schemas.microsoft.com/office/drawing/2014/main" id="{78EF7021-E828-B607-636C-1CAF4C43A8D0}"/>
              </a:ext>
            </a:extLst>
          </p:cNvPr>
          <p:cNvSpPr/>
          <p:nvPr/>
        </p:nvSpPr>
        <p:spPr>
          <a:xfrm>
            <a:off x="9715761" y="2377861"/>
            <a:ext cx="2312416" cy="611880"/>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12" name="Rectangle: Rounded Corners 11">
            <a:extLst>
              <a:ext uri="{FF2B5EF4-FFF2-40B4-BE49-F238E27FC236}">
                <a16:creationId xmlns:a16="http://schemas.microsoft.com/office/drawing/2014/main" id="{60330375-BFEA-E45B-666C-728DDC6B3163}"/>
              </a:ext>
            </a:extLst>
          </p:cNvPr>
          <p:cNvSpPr/>
          <p:nvPr/>
        </p:nvSpPr>
        <p:spPr>
          <a:xfrm>
            <a:off x="9715761" y="3236976"/>
            <a:ext cx="2312416" cy="499872"/>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Signature</a:t>
            </a:r>
            <a:endParaRPr lang="en-GB" dirty="0">
              <a:ln w="0"/>
              <a:solidFill>
                <a:schemeClr val="tx1"/>
              </a:solidFill>
              <a:effectLst>
                <a:outerShdw blurRad="38100" dist="19050" dir="2700000" algn="tl" rotWithShape="0">
                  <a:schemeClr val="dk1">
                    <a:alpha val="40000"/>
                  </a:schemeClr>
                </a:outerShdw>
              </a:effectLst>
            </a:endParaRPr>
          </a:p>
        </p:txBody>
      </p:sp>
      <p:sp>
        <p:nvSpPr>
          <p:cNvPr id="14" name="Rectangle: Rounded Corners 13">
            <a:extLst>
              <a:ext uri="{FF2B5EF4-FFF2-40B4-BE49-F238E27FC236}">
                <a16:creationId xmlns:a16="http://schemas.microsoft.com/office/drawing/2014/main" id="{75C0139B-0392-33B4-748B-D266167AC4FD}"/>
              </a:ext>
            </a:extLst>
          </p:cNvPr>
          <p:cNvSpPr/>
          <p:nvPr/>
        </p:nvSpPr>
        <p:spPr>
          <a:xfrm>
            <a:off x="9715761" y="3855720"/>
            <a:ext cx="2312416" cy="594360"/>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Non-ENC Dataset</a:t>
            </a:r>
            <a:endParaRPr lang="en-GB" dirty="0">
              <a:ln w="0"/>
              <a:solidFill>
                <a:schemeClr val="tx1"/>
              </a:solidFill>
              <a:effectLst>
                <a:outerShdw blurRad="38100" dist="19050" dir="2700000" algn="tl" rotWithShape="0">
                  <a:schemeClr val="dk1">
                    <a:alpha val="40000"/>
                  </a:schemeClr>
                </a:outerShdw>
              </a:effectLst>
            </a:endParaRPr>
          </a:p>
        </p:txBody>
      </p:sp>
      <p:cxnSp>
        <p:nvCxnSpPr>
          <p:cNvPr id="15" name="Connector: Elbow 14">
            <a:extLst>
              <a:ext uri="{FF2B5EF4-FFF2-40B4-BE49-F238E27FC236}">
                <a16:creationId xmlns:a16="http://schemas.microsoft.com/office/drawing/2014/main" id="{1E82FC12-2BF6-0980-0B52-BFB66AE37D3B}"/>
              </a:ext>
            </a:extLst>
          </p:cNvPr>
          <p:cNvCxnSpPr>
            <a:cxnSpLocks/>
            <a:stCxn id="14" idx="1"/>
            <a:endCxn id="12" idx="1"/>
          </p:cNvCxnSpPr>
          <p:nvPr/>
        </p:nvCxnSpPr>
        <p:spPr>
          <a:xfrm rot="10800000">
            <a:off x="9715761" y="3486912"/>
            <a:ext cx="12700" cy="66598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07F19BD8-C347-C15A-23E4-C4F7A2D5E275}"/>
              </a:ext>
            </a:extLst>
          </p:cNvPr>
          <p:cNvCxnSpPr>
            <a:cxnSpLocks/>
            <a:stCxn id="14" idx="1"/>
            <a:endCxn id="10" idx="1"/>
          </p:cNvCxnSpPr>
          <p:nvPr/>
        </p:nvCxnSpPr>
        <p:spPr>
          <a:xfrm rot="10800000">
            <a:off x="9715761" y="2683802"/>
            <a:ext cx="12700" cy="146909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4BF1548F-1129-7303-AD72-CFC584715189}"/>
              </a:ext>
            </a:extLst>
          </p:cNvPr>
          <p:cNvCxnSpPr>
            <a:cxnSpLocks/>
            <a:stCxn id="10" idx="1"/>
            <a:endCxn id="8" idx="1"/>
          </p:cNvCxnSpPr>
          <p:nvPr/>
        </p:nvCxnSpPr>
        <p:spPr>
          <a:xfrm rot="10800000">
            <a:off x="9715761" y="1419353"/>
            <a:ext cx="12700" cy="126444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82F9F86-90E7-483A-46C8-A96D057065FD}"/>
              </a:ext>
            </a:extLst>
          </p:cNvPr>
          <p:cNvSpPr txBox="1"/>
          <p:nvPr/>
        </p:nvSpPr>
        <p:spPr>
          <a:xfrm>
            <a:off x="9744470" y="2732224"/>
            <a:ext cx="524503" cy="276999"/>
          </a:xfrm>
          <a:prstGeom prst="rect">
            <a:avLst/>
          </a:prstGeom>
          <a:noFill/>
        </p:spPr>
        <p:txBody>
          <a:bodyPr wrap="none" rtlCol="0">
            <a:spAutoFit/>
          </a:bodyPr>
          <a:lstStyle/>
          <a:p>
            <a:r>
              <a:rPr lang="en-US" sz="1200" dirty="0">
                <a:solidFill>
                  <a:srgbClr val="C00000"/>
                </a:solidFill>
                <a:latin typeface="Consolas" panose="020B0609020204030204" pitchFamily="49" charset="0"/>
              </a:rPr>
              <a:t>role</a:t>
            </a:r>
            <a:endParaRPr lang="en-GB" sz="1600" dirty="0">
              <a:solidFill>
                <a:srgbClr val="C00000"/>
              </a:solidFill>
              <a:latin typeface="Consolas" panose="020B0609020204030204" pitchFamily="49" charset="0"/>
            </a:endParaRPr>
          </a:p>
        </p:txBody>
      </p:sp>
      <p:sp>
        <p:nvSpPr>
          <p:cNvPr id="23" name="TextBox 22">
            <a:extLst>
              <a:ext uri="{FF2B5EF4-FFF2-40B4-BE49-F238E27FC236}">
                <a16:creationId xmlns:a16="http://schemas.microsoft.com/office/drawing/2014/main" id="{3B090687-52A3-F132-60D5-200802F14500}"/>
              </a:ext>
            </a:extLst>
          </p:cNvPr>
          <p:cNvSpPr txBox="1"/>
          <p:nvPr/>
        </p:nvSpPr>
        <p:spPr>
          <a:xfrm>
            <a:off x="9973825" y="964068"/>
            <a:ext cx="1915909" cy="230832"/>
          </a:xfrm>
          <a:prstGeom prst="rect">
            <a:avLst/>
          </a:prstGeom>
          <a:noFill/>
        </p:spPr>
        <p:txBody>
          <a:bodyPr wrap="none" rtlCol="0">
            <a:spAutoFit/>
          </a:bodyPr>
          <a:lstStyle/>
          <a:p>
            <a:r>
              <a:rPr lang="en-US" sz="900" dirty="0">
                <a:solidFill>
                  <a:srgbClr val="C00000"/>
                </a:solidFill>
                <a:latin typeface="Consolas" panose="020B0609020204030204" pitchFamily="49" charset="0"/>
              </a:rPr>
              <a:t>Role = SCHEME_ADMINISTRATOR</a:t>
            </a:r>
            <a:endParaRPr lang="en-GB" sz="1050" dirty="0">
              <a:solidFill>
                <a:srgbClr val="C00000"/>
              </a:solidFill>
              <a:latin typeface="Consolas" panose="020B0609020204030204" pitchFamily="49" charset="0"/>
            </a:endParaRPr>
          </a:p>
        </p:txBody>
      </p:sp>
      <p:sp>
        <p:nvSpPr>
          <p:cNvPr id="25" name="TextBox 24">
            <a:extLst>
              <a:ext uri="{FF2B5EF4-FFF2-40B4-BE49-F238E27FC236}">
                <a16:creationId xmlns:a16="http://schemas.microsoft.com/office/drawing/2014/main" id="{31A97A8C-F5FA-DD2C-7407-2D09EE11FCEE}"/>
              </a:ext>
            </a:extLst>
          </p:cNvPr>
          <p:cNvSpPr txBox="1"/>
          <p:nvPr/>
        </p:nvSpPr>
        <p:spPr>
          <a:xfrm>
            <a:off x="10783993" y="3855720"/>
            <a:ext cx="1289135" cy="276999"/>
          </a:xfrm>
          <a:prstGeom prst="rect">
            <a:avLst/>
          </a:prstGeom>
          <a:noFill/>
        </p:spPr>
        <p:txBody>
          <a:bodyPr wrap="none" rtlCol="0">
            <a:spAutoFit/>
          </a:bodyPr>
          <a:lstStyle/>
          <a:p>
            <a:r>
              <a:rPr lang="en-US" sz="1200" b="1" dirty="0">
                <a:solidFill>
                  <a:srgbClr val="C00000"/>
                </a:solidFill>
                <a:latin typeface="Consolas" panose="020B0609020204030204" pitchFamily="49" charset="0"/>
              </a:rPr>
              <a:t>id=AB00,00493</a:t>
            </a:r>
          </a:p>
        </p:txBody>
      </p:sp>
      <p:sp>
        <p:nvSpPr>
          <p:cNvPr id="26" name="TextBox 25">
            <a:extLst>
              <a:ext uri="{FF2B5EF4-FFF2-40B4-BE49-F238E27FC236}">
                <a16:creationId xmlns:a16="http://schemas.microsoft.com/office/drawing/2014/main" id="{08CF0EE8-33FF-B013-2124-C1A577411B5F}"/>
              </a:ext>
            </a:extLst>
          </p:cNvPr>
          <p:cNvSpPr txBox="1"/>
          <p:nvPr/>
        </p:nvSpPr>
        <p:spPr>
          <a:xfrm>
            <a:off x="9722111" y="2358379"/>
            <a:ext cx="1967992" cy="253916"/>
          </a:xfrm>
          <a:prstGeom prst="rect">
            <a:avLst/>
          </a:prstGeom>
          <a:noFill/>
        </p:spPr>
        <p:txBody>
          <a:bodyPr wrap="square">
            <a:spAutoFit/>
          </a:bodyPr>
          <a:lstStyle/>
          <a:p>
            <a:r>
              <a:rPr lang="en-GB" sz="1050" b="1" dirty="0">
                <a:solidFill>
                  <a:srgbClr val="C00000"/>
                </a:solidFill>
                <a:latin typeface="Arial" panose="020B0604020202020204" pitchFamily="34" charset="0"/>
                <a:ea typeface="MS Mincho" panose="02020609040205080304" pitchFamily="49" charset="-128"/>
              </a:rPr>
              <a:t>i</a:t>
            </a:r>
            <a:r>
              <a:rPr lang="en-GB" sz="1050" b="1" dirty="0">
                <a:solidFill>
                  <a:srgbClr val="C00000"/>
                </a:solidFill>
                <a:effectLst/>
                <a:latin typeface="Arial" panose="020B0604020202020204" pitchFamily="34" charset="0"/>
                <a:ea typeface="MS Mincho" panose="02020609040205080304" pitchFamily="49" charset="-128"/>
              </a:rPr>
              <a:t>d=urn:mrn:iho:GB00:00540</a:t>
            </a:r>
            <a:endParaRPr lang="en-GB" sz="1050" dirty="0">
              <a:solidFill>
                <a:srgbClr val="C00000"/>
              </a:solidFill>
            </a:endParaRPr>
          </a:p>
        </p:txBody>
      </p:sp>
      <p:sp>
        <p:nvSpPr>
          <p:cNvPr id="27" name="Rectangle: Rounded Corners 26">
            <a:extLst>
              <a:ext uri="{FF2B5EF4-FFF2-40B4-BE49-F238E27FC236}">
                <a16:creationId xmlns:a16="http://schemas.microsoft.com/office/drawing/2014/main" id="{CAE0FAA7-9E0B-D9A8-DAAD-324205FEA21A}"/>
              </a:ext>
            </a:extLst>
          </p:cNvPr>
          <p:cNvSpPr/>
          <p:nvPr/>
        </p:nvSpPr>
        <p:spPr>
          <a:xfrm>
            <a:off x="7048006" y="5116459"/>
            <a:ext cx="2312416" cy="895053"/>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28" name="TextBox 27">
            <a:extLst>
              <a:ext uri="{FF2B5EF4-FFF2-40B4-BE49-F238E27FC236}">
                <a16:creationId xmlns:a16="http://schemas.microsoft.com/office/drawing/2014/main" id="{DE8ED0EF-3D2C-C932-238C-F82A19602250}"/>
              </a:ext>
            </a:extLst>
          </p:cNvPr>
          <p:cNvSpPr txBox="1"/>
          <p:nvPr/>
        </p:nvSpPr>
        <p:spPr>
          <a:xfrm>
            <a:off x="7076715" y="5753995"/>
            <a:ext cx="1713931" cy="276999"/>
          </a:xfrm>
          <a:prstGeom prst="rect">
            <a:avLst/>
          </a:prstGeom>
          <a:noFill/>
        </p:spPr>
        <p:txBody>
          <a:bodyPr wrap="none" rtlCol="0">
            <a:spAutoFit/>
          </a:bodyPr>
          <a:lstStyle/>
          <a:p>
            <a:r>
              <a:rPr lang="en-US" sz="1200" dirty="0">
                <a:solidFill>
                  <a:srgbClr val="C00000"/>
                </a:solidFill>
                <a:latin typeface="Consolas" panose="020B0609020204030204" pitchFamily="49" charset="0"/>
              </a:rPr>
              <a:t>Role=DATA_PRODUCER</a:t>
            </a:r>
            <a:endParaRPr lang="en-GB" sz="1600" dirty="0">
              <a:solidFill>
                <a:srgbClr val="C00000"/>
              </a:solidFill>
              <a:latin typeface="Consolas" panose="020B0609020204030204" pitchFamily="49" charset="0"/>
            </a:endParaRPr>
          </a:p>
        </p:txBody>
      </p:sp>
      <p:sp>
        <p:nvSpPr>
          <p:cNvPr id="29" name="TextBox 28">
            <a:extLst>
              <a:ext uri="{FF2B5EF4-FFF2-40B4-BE49-F238E27FC236}">
                <a16:creationId xmlns:a16="http://schemas.microsoft.com/office/drawing/2014/main" id="{73E3DC42-BD59-68CF-6684-B40F1013601D}"/>
              </a:ext>
            </a:extLst>
          </p:cNvPr>
          <p:cNvSpPr txBox="1"/>
          <p:nvPr/>
        </p:nvSpPr>
        <p:spPr>
          <a:xfrm>
            <a:off x="7045967" y="5096977"/>
            <a:ext cx="2488946" cy="253916"/>
          </a:xfrm>
          <a:prstGeom prst="rect">
            <a:avLst/>
          </a:prstGeom>
          <a:noFill/>
        </p:spPr>
        <p:txBody>
          <a:bodyPr wrap="square">
            <a:spAutoFit/>
          </a:bodyPr>
          <a:lstStyle/>
          <a:p>
            <a:r>
              <a:rPr lang="en-GB" sz="1050" b="1" dirty="0">
                <a:solidFill>
                  <a:srgbClr val="C00000"/>
                </a:solidFill>
                <a:latin typeface="Consolas" panose="020B0609020204030204" pitchFamily="49" charset="0"/>
                <a:ea typeface="MS Mincho" panose="02020609040205080304" pitchFamily="49" charset="-128"/>
              </a:rPr>
              <a:t>Subject</a:t>
            </a:r>
            <a:r>
              <a:rPr lang="en-GB" sz="1050" b="1" dirty="0">
                <a:solidFill>
                  <a:srgbClr val="C00000"/>
                </a:solidFill>
                <a:effectLst/>
                <a:latin typeface="Consolas" panose="020B0609020204030204" pitchFamily="49" charset="0"/>
                <a:ea typeface="MS Mincho" panose="02020609040205080304" pitchFamily="49" charset="-128"/>
              </a:rPr>
              <a:t>=urn:mrn:iho:</a:t>
            </a:r>
            <a:r>
              <a:rPr lang="en-GB" sz="1050" b="1" dirty="0">
                <a:solidFill>
                  <a:srgbClr val="C00000"/>
                </a:solidFill>
                <a:latin typeface="Consolas" panose="020B0609020204030204" pitchFamily="49" charset="0"/>
                <a:ea typeface="MS Mincho" panose="02020609040205080304" pitchFamily="49" charset="-128"/>
              </a:rPr>
              <a:t>AB</a:t>
            </a:r>
            <a:r>
              <a:rPr lang="en-GB" sz="1050" b="1" dirty="0">
                <a:solidFill>
                  <a:srgbClr val="C00000"/>
                </a:solidFill>
                <a:effectLst/>
                <a:latin typeface="Consolas" panose="020B0609020204030204" pitchFamily="49" charset="0"/>
                <a:ea typeface="MS Mincho" panose="02020609040205080304" pitchFamily="49" charset="-128"/>
              </a:rPr>
              <a:t>00:00493</a:t>
            </a:r>
            <a:endParaRPr lang="en-GB" sz="1050" dirty="0">
              <a:solidFill>
                <a:srgbClr val="C00000"/>
              </a:solidFill>
              <a:latin typeface="Consolas" panose="020B0609020204030204" pitchFamily="49" charset="0"/>
            </a:endParaRPr>
          </a:p>
        </p:txBody>
      </p:sp>
      <p:sp>
        <p:nvSpPr>
          <p:cNvPr id="30" name="TextBox 29">
            <a:extLst>
              <a:ext uri="{FF2B5EF4-FFF2-40B4-BE49-F238E27FC236}">
                <a16:creationId xmlns:a16="http://schemas.microsoft.com/office/drawing/2014/main" id="{73636116-676E-C4A2-2DC4-B8D84341FD97}"/>
              </a:ext>
            </a:extLst>
          </p:cNvPr>
          <p:cNvSpPr txBox="1"/>
          <p:nvPr/>
        </p:nvSpPr>
        <p:spPr>
          <a:xfrm>
            <a:off x="7039616" y="5243035"/>
            <a:ext cx="2838189" cy="253916"/>
          </a:xfrm>
          <a:prstGeom prst="rect">
            <a:avLst/>
          </a:prstGeom>
          <a:noFill/>
        </p:spPr>
        <p:txBody>
          <a:bodyPr wrap="square">
            <a:spAutoFit/>
          </a:bodyPr>
          <a:lstStyle/>
          <a:p>
            <a:r>
              <a:rPr lang="en-GB" sz="1050" b="1" dirty="0">
                <a:solidFill>
                  <a:srgbClr val="C00000"/>
                </a:solidFill>
                <a:latin typeface="Consolas" panose="020B0609020204030204" pitchFamily="49" charset="0"/>
                <a:ea typeface="MS Mincho" panose="02020609040205080304" pitchFamily="49" charset="-128"/>
              </a:rPr>
              <a:t>Issuer= urn:mrn:iho:XY00:00378</a:t>
            </a:r>
            <a:endParaRPr lang="en-GB" sz="1050" dirty="0">
              <a:solidFill>
                <a:srgbClr val="C00000"/>
              </a:solidFill>
              <a:latin typeface="Consolas" panose="020B0609020204030204" pitchFamily="49" charset="0"/>
            </a:endParaRPr>
          </a:p>
        </p:txBody>
      </p:sp>
      <p:sp>
        <p:nvSpPr>
          <p:cNvPr id="35" name="TextBox 34">
            <a:extLst>
              <a:ext uri="{FF2B5EF4-FFF2-40B4-BE49-F238E27FC236}">
                <a16:creationId xmlns:a16="http://schemas.microsoft.com/office/drawing/2014/main" id="{8219BCF9-3505-D626-BF37-AB0182E0CE5B}"/>
              </a:ext>
            </a:extLst>
          </p:cNvPr>
          <p:cNvSpPr txBox="1"/>
          <p:nvPr/>
        </p:nvSpPr>
        <p:spPr>
          <a:xfrm>
            <a:off x="9269984" y="4636635"/>
            <a:ext cx="670376" cy="261610"/>
          </a:xfrm>
          <a:prstGeom prst="rect">
            <a:avLst/>
          </a:prstGeom>
          <a:noFill/>
        </p:spPr>
        <p:txBody>
          <a:bodyPr wrap="none" rtlCol="0">
            <a:spAutoFit/>
          </a:bodyPr>
          <a:lstStyle/>
          <a:p>
            <a:r>
              <a:rPr lang="en-US" sz="1050" b="1" dirty="0"/>
              <a:t>overlaps</a:t>
            </a:r>
            <a:endParaRPr lang="en-GB" sz="1050" b="1" dirty="0"/>
          </a:p>
        </p:txBody>
      </p:sp>
      <p:cxnSp>
        <p:nvCxnSpPr>
          <p:cNvPr id="37" name="Connector: Elbow 36">
            <a:extLst>
              <a:ext uri="{FF2B5EF4-FFF2-40B4-BE49-F238E27FC236}">
                <a16:creationId xmlns:a16="http://schemas.microsoft.com/office/drawing/2014/main" id="{F04024BF-3BD8-B65A-D6D8-431259494958}"/>
              </a:ext>
            </a:extLst>
          </p:cNvPr>
          <p:cNvCxnSpPr>
            <a:stCxn id="14" idx="2"/>
            <a:endCxn id="7" idx="2"/>
          </p:cNvCxnSpPr>
          <p:nvPr/>
        </p:nvCxnSpPr>
        <p:spPr>
          <a:xfrm rot="5400000">
            <a:off x="9533897" y="3112008"/>
            <a:ext cx="12700" cy="2676144"/>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270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1E545-80FE-B322-AA8C-B55A1EACB0B7}"/>
              </a:ext>
            </a:extLst>
          </p:cNvPr>
          <p:cNvSpPr>
            <a:spLocks noGrp="1"/>
          </p:cNvSpPr>
          <p:nvPr>
            <p:ph type="title"/>
          </p:nvPr>
        </p:nvSpPr>
        <p:spPr/>
        <p:txBody>
          <a:bodyPr/>
          <a:lstStyle/>
          <a:p>
            <a:endParaRPr lang="en-GB"/>
          </a:p>
        </p:txBody>
      </p:sp>
      <p:pic>
        <p:nvPicPr>
          <p:cNvPr id="5" name="Picture 4" descr="A screenshot of a computer&#10;&#10;AI-generated content may be incorrect.">
            <a:extLst>
              <a:ext uri="{FF2B5EF4-FFF2-40B4-BE49-F238E27FC236}">
                <a16:creationId xmlns:a16="http://schemas.microsoft.com/office/drawing/2014/main" id="{4BDDB950-A0AB-BC1A-E191-975A3A7B6B96}"/>
              </a:ext>
            </a:extLst>
          </p:cNvPr>
          <p:cNvPicPr>
            <a:picLocks noChangeAspect="1"/>
          </p:cNvPicPr>
          <p:nvPr/>
        </p:nvPicPr>
        <p:blipFill>
          <a:blip r:embed="rId2"/>
          <a:srcRect l="20527" t="15053" r="45132" b="33459"/>
          <a:stretch>
            <a:fillRect/>
          </a:stretch>
        </p:blipFill>
        <p:spPr>
          <a:xfrm>
            <a:off x="4329663" y="238626"/>
            <a:ext cx="7782127" cy="6380748"/>
          </a:xfrm>
          <a:prstGeom prst="rect">
            <a:avLst/>
          </a:prstGeom>
        </p:spPr>
      </p:pic>
    </p:spTree>
    <p:extLst>
      <p:ext uri="{BB962C8B-B14F-4D97-AF65-F5344CB8AC3E}">
        <p14:creationId xmlns:p14="http://schemas.microsoft.com/office/powerpoint/2010/main" val="3700689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B8219-D8F1-6942-8B91-69A845795F7C}"/>
              </a:ext>
            </a:extLst>
          </p:cNvPr>
          <p:cNvSpPr>
            <a:spLocks noGrp="1"/>
          </p:cNvSpPr>
          <p:nvPr>
            <p:ph type="title"/>
          </p:nvPr>
        </p:nvSpPr>
        <p:spPr>
          <a:xfrm>
            <a:off x="1219200" y="756695"/>
            <a:ext cx="10515600" cy="533233"/>
          </a:xfrm>
        </p:spPr>
        <p:txBody>
          <a:bodyPr>
            <a:normAutofit fontScale="90000"/>
          </a:bodyPr>
          <a:lstStyle/>
          <a:p>
            <a:pPr algn="r"/>
            <a:r>
              <a:rPr lang="en-US" dirty="0"/>
              <a:t>Sun Illumination text</a:t>
            </a:r>
            <a:endParaRPr lang="en-GB" dirty="0"/>
          </a:p>
        </p:txBody>
      </p:sp>
      <p:sp>
        <p:nvSpPr>
          <p:cNvPr id="3" name="Content Placeholder 2">
            <a:extLst>
              <a:ext uri="{FF2B5EF4-FFF2-40B4-BE49-F238E27FC236}">
                <a16:creationId xmlns:a16="http://schemas.microsoft.com/office/drawing/2014/main" id="{AE50C9EF-CA82-AED4-551B-FCBBA29E4E88}"/>
              </a:ext>
            </a:extLst>
          </p:cNvPr>
          <p:cNvSpPr>
            <a:spLocks noGrp="1"/>
          </p:cNvSpPr>
          <p:nvPr>
            <p:ph idx="1"/>
          </p:nvPr>
        </p:nvSpPr>
        <p:spPr>
          <a:xfrm>
            <a:off x="0" y="56148"/>
            <a:ext cx="5409766" cy="6745704"/>
          </a:xfrm>
        </p:spPr>
        <p:txBody>
          <a:bodyPr>
            <a:normAutofit fontScale="92500" lnSpcReduction="10000"/>
          </a:bodyPr>
          <a:lstStyle/>
          <a:p>
            <a:pPr>
              <a:lnSpc>
                <a:spcPct val="120000"/>
              </a:lnSpc>
            </a:pPr>
            <a:r>
              <a:rPr lang="en-US" sz="1600" dirty="0"/>
              <a:t>Requirements for sun illumination were added to S-98 in clause 13.3.</a:t>
            </a:r>
          </a:p>
          <a:p>
            <a:pPr>
              <a:lnSpc>
                <a:spcPct val="120000"/>
              </a:lnSpc>
            </a:pPr>
            <a:r>
              <a:rPr lang="en-US" sz="1600" dirty="0"/>
              <a:t>However, it seems that these requirements perhaps should go further to ensure that S-102 data does not overlay key chart data.</a:t>
            </a:r>
          </a:p>
          <a:p>
            <a:pPr marL="0" indent="0">
              <a:lnSpc>
                <a:spcPct val="120000"/>
              </a:lnSpc>
              <a:buNone/>
            </a:pPr>
            <a:r>
              <a:rPr lang="en-US" sz="1600" dirty="0"/>
              <a:t>Clause 13.3 states:</a:t>
            </a:r>
          </a:p>
          <a:p>
            <a:pPr marL="0" indent="0">
              <a:lnSpc>
                <a:spcPct val="120000"/>
              </a:lnSpc>
              <a:buNone/>
            </a:pPr>
            <a:r>
              <a:rPr lang="en-US" sz="1600" i="1" dirty="0"/>
              <a:t>When S-102 is selected for use, in areas where S-102 coverage exists, the S-102 suppresses the drawing instructions associated with the following S-101 depth features</a:t>
            </a:r>
            <a:endParaRPr lang="en-US" sz="1600" dirty="0"/>
          </a:p>
          <a:p>
            <a:pPr marL="0" indent="0">
              <a:lnSpc>
                <a:spcPct val="120000"/>
              </a:lnSpc>
              <a:spcBef>
                <a:spcPts val="0"/>
              </a:spcBef>
              <a:buNone/>
            </a:pPr>
            <a:r>
              <a:rPr lang="en-US" sz="1600" i="1" dirty="0"/>
              <a:t>1.      Depth Area</a:t>
            </a:r>
            <a:endParaRPr lang="en-US" sz="1600" dirty="0"/>
          </a:p>
          <a:p>
            <a:pPr marL="0" indent="0">
              <a:lnSpc>
                <a:spcPct val="120000"/>
              </a:lnSpc>
              <a:spcBef>
                <a:spcPts val="0"/>
              </a:spcBef>
              <a:buNone/>
            </a:pPr>
            <a:r>
              <a:rPr lang="en-US" sz="1600" i="1" dirty="0"/>
              <a:t>2.      Dredged Area</a:t>
            </a:r>
            <a:endParaRPr lang="en-US" sz="1600" dirty="0"/>
          </a:p>
          <a:p>
            <a:pPr marL="0" indent="0">
              <a:lnSpc>
                <a:spcPct val="120000"/>
              </a:lnSpc>
              <a:spcBef>
                <a:spcPts val="0"/>
              </a:spcBef>
              <a:buNone/>
            </a:pPr>
            <a:r>
              <a:rPr lang="en-US" sz="1600" i="1" dirty="0"/>
              <a:t>3.      Depth Contour</a:t>
            </a:r>
            <a:endParaRPr lang="en-US" sz="1600" dirty="0"/>
          </a:p>
          <a:p>
            <a:pPr marL="0" indent="0">
              <a:lnSpc>
                <a:spcPct val="120000"/>
              </a:lnSpc>
              <a:buNone/>
            </a:pPr>
            <a:r>
              <a:rPr lang="en-US" sz="1600" i="1" dirty="0"/>
              <a:t>This also suppresses the safety contour, the shallow water pattern, the </a:t>
            </a:r>
            <a:r>
              <a:rPr lang="en-US" sz="1600" i="1" dirty="0" err="1"/>
              <a:t>catzoc</a:t>
            </a:r>
            <a:r>
              <a:rPr lang="en-US" sz="1600" i="1" dirty="0"/>
              <a:t> pattern, text indicating the dredged depth and contour labels.</a:t>
            </a:r>
            <a:endParaRPr lang="en-US" sz="1600" dirty="0"/>
          </a:p>
          <a:p>
            <a:pPr marL="0" indent="0">
              <a:lnSpc>
                <a:spcPct val="120000"/>
              </a:lnSpc>
              <a:buNone/>
            </a:pPr>
            <a:r>
              <a:rPr lang="en-US" sz="1600" dirty="0"/>
              <a:t>The sun illumination implementation used for the sea trials may suppress more data than referenced in S-98 Ed 2.4 Appendix D.1. Since Appendix D.1 relates to Enhanced Safety contour only, and not to sun illumination, it seems that clause 13.3 on sun-illumination should be augmented to have the same overlay constraints applied to ensure that the sun-illumination does not inadvertently suppress important ENC information, as it appears to  at present</a:t>
            </a:r>
          </a:p>
        </p:txBody>
      </p:sp>
      <p:pic>
        <p:nvPicPr>
          <p:cNvPr id="4" name="Picture 3">
            <a:extLst>
              <a:ext uri="{FF2B5EF4-FFF2-40B4-BE49-F238E27FC236}">
                <a16:creationId xmlns:a16="http://schemas.microsoft.com/office/drawing/2014/main" id="{229A8655-98F2-1A71-B8CA-433789F4E042}"/>
              </a:ext>
            </a:extLst>
          </p:cNvPr>
          <p:cNvPicPr>
            <a:picLocks noChangeAspect="1"/>
          </p:cNvPicPr>
          <p:nvPr/>
        </p:nvPicPr>
        <p:blipFill>
          <a:blip r:embed="rId2"/>
          <a:stretch>
            <a:fillRect/>
          </a:stretch>
        </p:blipFill>
        <p:spPr>
          <a:xfrm>
            <a:off x="5409766" y="1472490"/>
            <a:ext cx="6782234" cy="4234442"/>
          </a:xfrm>
          <a:prstGeom prst="rect">
            <a:avLst/>
          </a:prstGeom>
        </p:spPr>
      </p:pic>
    </p:spTree>
    <p:extLst>
      <p:ext uri="{BB962C8B-B14F-4D97-AF65-F5344CB8AC3E}">
        <p14:creationId xmlns:p14="http://schemas.microsoft.com/office/powerpoint/2010/main" val="3713375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82FD9-157E-791E-D2EC-8F883FE04F22}"/>
              </a:ext>
            </a:extLst>
          </p:cNvPr>
          <p:cNvSpPr>
            <a:spLocks noGrp="1"/>
          </p:cNvSpPr>
          <p:nvPr>
            <p:ph type="title"/>
          </p:nvPr>
        </p:nvSpPr>
        <p:spPr/>
        <p:txBody>
          <a:bodyPr/>
          <a:lstStyle/>
          <a:p>
            <a:r>
              <a:rPr lang="en-US" dirty="0"/>
              <a:t>Duplication of requirements</a:t>
            </a:r>
            <a:endParaRPr lang="en-GB" dirty="0"/>
          </a:p>
        </p:txBody>
      </p:sp>
      <p:sp>
        <p:nvSpPr>
          <p:cNvPr id="3" name="Content Placeholder 2">
            <a:extLst>
              <a:ext uri="{FF2B5EF4-FFF2-40B4-BE49-F238E27FC236}">
                <a16:creationId xmlns:a16="http://schemas.microsoft.com/office/drawing/2014/main" id="{EF828036-6FC4-A338-1CD4-E576995CE358}"/>
              </a:ext>
            </a:extLst>
          </p:cNvPr>
          <p:cNvSpPr>
            <a:spLocks noGrp="1"/>
          </p:cNvSpPr>
          <p:nvPr>
            <p:ph idx="1"/>
          </p:nvPr>
        </p:nvSpPr>
        <p:spPr>
          <a:xfrm>
            <a:off x="202720" y="2627312"/>
            <a:ext cx="4852359" cy="1387715"/>
          </a:xfrm>
        </p:spPr>
        <p:txBody>
          <a:bodyPr/>
          <a:lstStyle/>
          <a:p>
            <a:r>
              <a:rPr lang="en-US" dirty="0"/>
              <a:t>Incompatible vertical datums</a:t>
            </a:r>
          </a:p>
          <a:p>
            <a:r>
              <a:rPr lang="en-US" dirty="0"/>
              <a:t>Cross-reference, and/or tidy up words.</a:t>
            </a:r>
            <a:endParaRPr lang="en-GB" dirty="0"/>
          </a:p>
        </p:txBody>
      </p:sp>
      <p:pic>
        <p:nvPicPr>
          <p:cNvPr id="5" name="Picture 4" descr="A screenshot of a computer&#10;&#10;AI-generated content may be incorrect.">
            <a:extLst>
              <a:ext uri="{FF2B5EF4-FFF2-40B4-BE49-F238E27FC236}">
                <a16:creationId xmlns:a16="http://schemas.microsoft.com/office/drawing/2014/main" id="{4F7382DB-1C12-66AF-1B45-EEE5A76A34CA}"/>
              </a:ext>
            </a:extLst>
          </p:cNvPr>
          <p:cNvPicPr>
            <a:picLocks noChangeAspect="1"/>
          </p:cNvPicPr>
          <p:nvPr/>
        </p:nvPicPr>
        <p:blipFill>
          <a:blip r:embed="rId2"/>
          <a:srcRect l="28585" t="65008" r="34552" b="27488"/>
          <a:stretch>
            <a:fillRect/>
          </a:stretch>
        </p:blipFill>
        <p:spPr>
          <a:xfrm>
            <a:off x="5512279" y="3648973"/>
            <a:ext cx="6121634" cy="681487"/>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6C675A9A-9322-A556-1C2D-A98E19CB6186}"/>
              </a:ext>
            </a:extLst>
          </p:cNvPr>
          <p:cNvPicPr>
            <a:picLocks noChangeAspect="1"/>
          </p:cNvPicPr>
          <p:nvPr/>
        </p:nvPicPr>
        <p:blipFill>
          <a:blip r:embed="rId3"/>
          <a:srcRect l="28903" t="12092" r="36710" b="79111"/>
          <a:stretch>
            <a:fillRect/>
          </a:stretch>
        </p:blipFill>
        <p:spPr>
          <a:xfrm>
            <a:off x="5512279" y="2505974"/>
            <a:ext cx="5826245" cy="815196"/>
          </a:xfrm>
          <a:prstGeom prst="rect">
            <a:avLst/>
          </a:prstGeom>
        </p:spPr>
      </p:pic>
      <p:sp>
        <p:nvSpPr>
          <p:cNvPr id="8" name="TextBox 7">
            <a:extLst>
              <a:ext uri="{FF2B5EF4-FFF2-40B4-BE49-F238E27FC236}">
                <a16:creationId xmlns:a16="http://schemas.microsoft.com/office/drawing/2014/main" id="{E4846EDD-3C9E-10CE-4E59-8E86D5F59DB7}"/>
              </a:ext>
            </a:extLst>
          </p:cNvPr>
          <p:cNvSpPr txBox="1"/>
          <p:nvPr/>
        </p:nvSpPr>
        <p:spPr>
          <a:xfrm>
            <a:off x="10054086" y="4338526"/>
            <a:ext cx="1630575" cy="369332"/>
          </a:xfrm>
          <a:prstGeom prst="rect">
            <a:avLst/>
          </a:prstGeom>
          <a:noFill/>
        </p:spPr>
        <p:txBody>
          <a:bodyPr wrap="none" rtlCol="0">
            <a:spAutoFit/>
          </a:bodyPr>
          <a:lstStyle/>
          <a:p>
            <a:r>
              <a:rPr lang="en-US" dirty="0"/>
              <a:t>Appendix D-1.2</a:t>
            </a:r>
            <a:endParaRPr lang="en-GB" dirty="0"/>
          </a:p>
        </p:txBody>
      </p:sp>
    </p:spTree>
    <p:extLst>
      <p:ext uri="{BB962C8B-B14F-4D97-AF65-F5344CB8AC3E}">
        <p14:creationId xmlns:p14="http://schemas.microsoft.com/office/powerpoint/2010/main" val="292574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2E38-634F-36EA-E3F0-6267EDC77174}"/>
              </a:ext>
            </a:extLst>
          </p:cNvPr>
          <p:cNvSpPr>
            <a:spLocks noGrp="1"/>
          </p:cNvSpPr>
          <p:nvPr>
            <p:ph type="title"/>
          </p:nvPr>
        </p:nvSpPr>
        <p:spPr>
          <a:xfrm>
            <a:off x="117894" y="102019"/>
            <a:ext cx="10515600" cy="747683"/>
          </a:xfrm>
        </p:spPr>
        <p:txBody>
          <a:bodyPr/>
          <a:lstStyle/>
          <a:p>
            <a:r>
              <a:rPr lang="en-US" dirty="0"/>
              <a:t>Timescales</a:t>
            </a:r>
            <a:endParaRPr lang="en-GB" dirty="0"/>
          </a:p>
        </p:txBody>
      </p:sp>
      <p:sp>
        <p:nvSpPr>
          <p:cNvPr id="3" name="Content Placeholder 2">
            <a:extLst>
              <a:ext uri="{FF2B5EF4-FFF2-40B4-BE49-F238E27FC236}">
                <a16:creationId xmlns:a16="http://schemas.microsoft.com/office/drawing/2014/main" id="{B9D35655-D7B5-8AEB-F9F7-4E2A9A71DD51}"/>
              </a:ext>
            </a:extLst>
          </p:cNvPr>
          <p:cNvSpPr>
            <a:spLocks noGrp="1"/>
          </p:cNvSpPr>
          <p:nvPr>
            <p:ph idx="1"/>
          </p:nvPr>
        </p:nvSpPr>
        <p:spPr>
          <a:xfrm>
            <a:off x="549216" y="902597"/>
            <a:ext cx="10515600" cy="5657791"/>
          </a:xfrm>
        </p:spPr>
        <p:txBody>
          <a:bodyPr>
            <a:normAutofit fontScale="92500" lnSpcReduction="10000"/>
          </a:bodyPr>
          <a:lstStyle/>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Following meeting 11</a:t>
            </a:r>
            <a:r>
              <a:rPr lang="en-US" baseline="30000" dirty="0">
                <a:latin typeface="Calibri" panose="020F0502020204030204" pitchFamily="34" charset="0"/>
                <a:ea typeface="Calibri" panose="020F0502020204030204" pitchFamily="34" charset="0"/>
                <a:cs typeface="Calibri" panose="020F0502020204030204" pitchFamily="34" charset="0"/>
              </a:rPr>
              <a:t>th</a:t>
            </a:r>
            <a:r>
              <a:rPr lang="en-US" dirty="0">
                <a:latin typeface="Calibri" panose="020F0502020204030204" pitchFamily="34" charset="0"/>
                <a:ea typeface="Calibri" panose="020F0502020204030204" pitchFamily="34" charset="0"/>
                <a:cs typeface="Calibri" panose="020F0502020204030204" pitchFamily="34" charset="0"/>
              </a:rPr>
              <a:t> December, draft v2.5.0 to be completed (with inputs if required from PT members). PT can review and provide input for the v2.5.0 in that time as well.</a:t>
            </a:r>
          </a:p>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16</a:t>
            </a:r>
            <a:r>
              <a:rPr lang="en-US" baseline="30000" dirty="0">
                <a:latin typeface="Calibri" panose="020F0502020204030204" pitchFamily="34" charset="0"/>
                <a:ea typeface="Calibri" panose="020F0502020204030204" pitchFamily="34" charset="0"/>
                <a:cs typeface="Calibri" panose="020F0502020204030204" pitchFamily="34" charset="0"/>
              </a:rPr>
              <a:t>th</a:t>
            </a:r>
            <a:r>
              <a:rPr lang="en-US" dirty="0">
                <a:latin typeface="Calibri" panose="020F0502020204030204" pitchFamily="34" charset="0"/>
                <a:ea typeface="Calibri" panose="020F0502020204030204" pitchFamily="34" charset="0"/>
                <a:cs typeface="Calibri" panose="020F0502020204030204" pitchFamily="34" charset="0"/>
              </a:rPr>
              <a:t> Jan (or before), submission to S100WG for review</a:t>
            </a:r>
          </a:p>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14</a:t>
            </a:r>
            <a:r>
              <a:rPr lang="en-US" baseline="30000" dirty="0">
                <a:latin typeface="Calibri" panose="020F0502020204030204" pitchFamily="34" charset="0"/>
                <a:ea typeface="Calibri" panose="020F0502020204030204" pitchFamily="34" charset="0"/>
                <a:cs typeface="Calibri" panose="020F0502020204030204" pitchFamily="34" charset="0"/>
              </a:rPr>
              <a:t>th</a:t>
            </a:r>
            <a:r>
              <a:rPr lang="en-US" dirty="0">
                <a:latin typeface="Calibri" panose="020F0502020204030204" pitchFamily="34" charset="0"/>
                <a:ea typeface="Calibri" panose="020F0502020204030204" pitchFamily="34" charset="0"/>
                <a:cs typeface="Calibri" panose="020F0502020204030204" pitchFamily="34" charset="0"/>
              </a:rPr>
              <a:t> Jan – end of review and aggregation of comments</a:t>
            </a:r>
          </a:p>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Comment adjudication up to March 17</a:t>
            </a:r>
            <a:r>
              <a:rPr lang="en-US" baseline="30000" dirty="0">
                <a:latin typeface="Calibri" panose="020F0502020204030204" pitchFamily="34" charset="0"/>
                <a:ea typeface="Calibri" panose="020F0502020204030204" pitchFamily="34" charset="0"/>
                <a:cs typeface="Calibri" panose="020F0502020204030204" pitchFamily="34" charset="0"/>
              </a:rPr>
              <a:t>th</a:t>
            </a:r>
            <a:endParaRPr lang="en-US" dirty="0">
              <a:latin typeface="Calibri" panose="020F0502020204030204" pitchFamily="34" charset="0"/>
              <a:ea typeface="Calibri" panose="020F0502020204030204" pitchFamily="34" charset="0"/>
              <a:cs typeface="Calibri" panose="020F0502020204030204" pitchFamily="34" charset="0"/>
            </a:endParaRPr>
          </a:p>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TSM (March 17</a:t>
            </a:r>
            <a:r>
              <a:rPr lang="en-US" baseline="30000" dirty="0">
                <a:latin typeface="Calibri" panose="020F0502020204030204" pitchFamily="34" charset="0"/>
                <a:ea typeface="Calibri" panose="020F0502020204030204" pitchFamily="34" charset="0"/>
                <a:cs typeface="Calibri" panose="020F0502020204030204" pitchFamily="34" charset="0"/>
              </a:rPr>
              <a:t>th</a:t>
            </a:r>
            <a:r>
              <a:rPr lang="en-US" dirty="0">
                <a:latin typeface="Calibri" panose="020F0502020204030204" pitchFamily="34" charset="0"/>
                <a:ea typeface="Calibri" panose="020F0502020204030204" pitchFamily="34" charset="0"/>
                <a:cs typeface="Calibri" panose="020F0502020204030204" pitchFamily="34" charset="0"/>
              </a:rPr>
              <a:t> onward) to adjudicate any remaining comments and significant issues.</a:t>
            </a:r>
          </a:p>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Post TSM version to be submitted to HSSC for approval as v3.0.0</a:t>
            </a:r>
          </a:p>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Suggestion is to continue meetings through that time to assist implementers, answer questions and assess comments received to date.</a:t>
            </a:r>
          </a:p>
        </p:txBody>
      </p:sp>
    </p:spTree>
    <p:extLst>
      <p:ext uri="{BB962C8B-B14F-4D97-AF65-F5344CB8AC3E}">
        <p14:creationId xmlns:p14="http://schemas.microsoft.com/office/powerpoint/2010/main" val="2129591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551B0-C5C1-E21B-F7D2-74AB3A7673FB}"/>
              </a:ext>
            </a:extLst>
          </p:cNvPr>
          <p:cNvSpPr>
            <a:spLocks noGrp="1"/>
          </p:cNvSpPr>
          <p:nvPr>
            <p:ph type="title"/>
          </p:nvPr>
        </p:nvSpPr>
        <p:spPr>
          <a:xfrm>
            <a:off x="838200" y="365125"/>
            <a:ext cx="6106064" cy="1325563"/>
          </a:xfrm>
        </p:spPr>
        <p:txBody>
          <a:bodyPr/>
          <a:lstStyle/>
          <a:p>
            <a:r>
              <a:rPr lang="en-US" dirty="0"/>
              <a:t>S-124 / S-128</a:t>
            </a:r>
            <a:endParaRPr lang="en-GB" dirty="0"/>
          </a:p>
        </p:txBody>
      </p:sp>
      <p:sp>
        <p:nvSpPr>
          <p:cNvPr id="3" name="Content Placeholder 2">
            <a:extLst>
              <a:ext uri="{FF2B5EF4-FFF2-40B4-BE49-F238E27FC236}">
                <a16:creationId xmlns:a16="http://schemas.microsoft.com/office/drawing/2014/main" id="{DA25C69B-F69E-5D1F-2A9B-FC5BD1750EAF}"/>
              </a:ext>
            </a:extLst>
          </p:cNvPr>
          <p:cNvSpPr>
            <a:spLocks noGrp="1"/>
          </p:cNvSpPr>
          <p:nvPr>
            <p:ph idx="1"/>
          </p:nvPr>
        </p:nvSpPr>
        <p:spPr>
          <a:xfrm>
            <a:off x="838200" y="1825625"/>
            <a:ext cx="4812102" cy="4351338"/>
          </a:xfrm>
        </p:spPr>
        <p:txBody>
          <a:bodyPr/>
          <a:lstStyle/>
          <a:p>
            <a:r>
              <a:rPr lang="en-US" dirty="0"/>
              <a:t>Received from WWNWS </a:t>
            </a:r>
            <a:r>
              <a:rPr lang="en-US" dirty="0" err="1"/>
              <a:t>vai</a:t>
            </a:r>
            <a:r>
              <a:rPr lang="en-US" dirty="0"/>
              <a:t> AU/AMSA</a:t>
            </a:r>
          </a:p>
          <a:p>
            <a:r>
              <a:rPr lang="en-US" dirty="0"/>
              <a:t>S-98PT is requested to help explain how the use cases/scenarios are handled.</a:t>
            </a:r>
          </a:p>
          <a:p>
            <a:endParaRPr lang="en-GB" dirty="0"/>
          </a:p>
        </p:txBody>
      </p:sp>
      <p:pic>
        <p:nvPicPr>
          <p:cNvPr id="5" name="Picture 4" descr="A screenshot of a computer&#10;&#10;AI-generated content may be incorrect.">
            <a:extLst>
              <a:ext uri="{FF2B5EF4-FFF2-40B4-BE49-F238E27FC236}">
                <a16:creationId xmlns:a16="http://schemas.microsoft.com/office/drawing/2014/main" id="{269FDAE7-32F1-DC73-AB0F-963437E8209F}"/>
              </a:ext>
            </a:extLst>
          </p:cNvPr>
          <p:cNvPicPr>
            <a:picLocks noChangeAspect="1"/>
          </p:cNvPicPr>
          <p:nvPr/>
        </p:nvPicPr>
        <p:blipFill>
          <a:blip r:embed="rId2"/>
          <a:srcRect l="20766" t="18942" r="52454" b="17217"/>
          <a:stretch>
            <a:fillRect/>
          </a:stretch>
        </p:blipFill>
        <p:spPr>
          <a:xfrm>
            <a:off x="7071043" y="34506"/>
            <a:ext cx="4954180" cy="6458369"/>
          </a:xfrm>
          <a:prstGeom prst="rect">
            <a:avLst/>
          </a:prstGeom>
        </p:spPr>
      </p:pic>
    </p:spTree>
    <p:extLst>
      <p:ext uri="{BB962C8B-B14F-4D97-AF65-F5344CB8AC3E}">
        <p14:creationId xmlns:p14="http://schemas.microsoft.com/office/powerpoint/2010/main" val="840633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66BA7-7BBC-E3A8-43EC-F6C22E54B512}"/>
              </a:ext>
            </a:extLst>
          </p:cNvPr>
          <p:cNvSpPr>
            <a:spLocks noGrp="1"/>
          </p:cNvSpPr>
          <p:nvPr>
            <p:ph type="title"/>
          </p:nvPr>
        </p:nvSpPr>
        <p:spPr/>
        <p:txBody>
          <a:bodyPr/>
          <a:lstStyle/>
          <a:p>
            <a:r>
              <a:rPr lang="en-US" dirty="0"/>
              <a:t>Enhanced Safety contour Issues [OSI]</a:t>
            </a:r>
            <a:endParaRPr lang="en-GB" dirty="0"/>
          </a:p>
        </p:txBody>
      </p:sp>
      <p:sp>
        <p:nvSpPr>
          <p:cNvPr id="3" name="Content Placeholder 2">
            <a:extLst>
              <a:ext uri="{FF2B5EF4-FFF2-40B4-BE49-F238E27FC236}">
                <a16:creationId xmlns:a16="http://schemas.microsoft.com/office/drawing/2014/main" id="{36582DDC-6C63-3585-78AB-33BFDBFA4CFB}"/>
              </a:ext>
            </a:extLst>
          </p:cNvPr>
          <p:cNvSpPr>
            <a:spLocks noGrp="1"/>
          </p:cNvSpPr>
          <p:nvPr>
            <p:ph idx="1"/>
          </p:nvPr>
        </p:nvSpPr>
        <p:spPr>
          <a:xfrm>
            <a:off x="21570" y="1765243"/>
            <a:ext cx="3677908" cy="4351338"/>
          </a:xfrm>
        </p:spPr>
        <p:txBody>
          <a:bodyPr>
            <a:normAutofit fontScale="70000" lnSpcReduction="20000"/>
          </a:bodyPr>
          <a:lstStyle/>
          <a:p>
            <a:pPr>
              <a:lnSpc>
                <a:spcPct val="120000"/>
              </a:lnSpc>
            </a:pPr>
            <a:r>
              <a:rPr lang="en-US" dirty="0"/>
              <a:t>In the current S-98 Appendix D, the safety contour must be drawn </a:t>
            </a:r>
          </a:p>
          <a:p>
            <a:pPr lvl="1">
              <a:lnSpc>
                <a:spcPct val="120000"/>
              </a:lnSpc>
            </a:pPr>
            <a:r>
              <a:rPr lang="en-US" dirty="0"/>
              <a:t>Where you transition from safe to unsafe water (as defined by the values in the S-102 (+S-104 + uncertainty </a:t>
            </a:r>
            <a:r>
              <a:rPr lang="en-US" dirty="0" err="1"/>
              <a:t>etc</a:t>
            </a:r>
            <a:r>
              <a:rPr lang="en-US" dirty="0"/>
              <a:t>…) </a:t>
            </a:r>
          </a:p>
          <a:p>
            <a:pPr lvl="1">
              <a:lnSpc>
                <a:spcPct val="120000"/>
              </a:lnSpc>
            </a:pPr>
            <a:r>
              <a:rPr lang="en-US" dirty="0"/>
              <a:t>At the edges of the dataset</a:t>
            </a:r>
          </a:p>
          <a:p>
            <a:pPr lvl="1">
              <a:lnSpc>
                <a:spcPct val="120000"/>
              </a:lnSpc>
            </a:pPr>
            <a:r>
              <a:rPr lang="en-GB" dirty="0"/>
              <a:t>Between </a:t>
            </a:r>
            <a:r>
              <a:rPr lang="en-GB" dirty="0" err="1"/>
              <a:t>NoData</a:t>
            </a:r>
            <a:r>
              <a:rPr lang="en-GB" dirty="0"/>
              <a:t> values and Data values.</a:t>
            </a:r>
          </a:p>
          <a:p>
            <a:pPr>
              <a:lnSpc>
                <a:spcPct val="120000"/>
              </a:lnSpc>
            </a:pPr>
            <a:r>
              <a:rPr lang="en-GB" dirty="0"/>
              <a:t>This leads to a proliferation of safety contours.</a:t>
            </a:r>
          </a:p>
        </p:txBody>
      </p:sp>
      <p:pic>
        <p:nvPicPr>
          <p:cNvPr id="4" name="Picture 3">
            <a:extLst>
              <a:ext uri="{FF2B5EF4-FFF2-40B4-BE49-F238E27FC236}">
                <a16:creationId xmlns:a16="http://schemas.microsoft.com/office/drawing/2014/main" id="{F07DEAD5-5A5A-A1AD-5458-EDA5F1B45D17}"/>
              </a:ext>
            </a:extLst>
          </p:cNvPr>
          <p:cNvPicPr>
            <a:picLocks noChangeAspect="1"/>
          </p:cNvPicPr>
          <p:nvPr/>
        </p:nvPicPr>
        <p:blipFill>
          <a:blip r:embed="rId2"/>
          <a:srcRect l="3291" t="5658" r="5985" b="9581"/>
          <a:stretch>
            <a:fillRect/>
          </a:stretch>
        </p:blipFill>
        <p:spPr>
          <a:xfrm>
            <a:off x="8006752" y="2493034"/>
            <a:ext cx="4162246" cy="2424022"/>
          </a:xfrm>
          <a:prstGeom prst="rect">
            <a:avLst/>
          </a:prstGeom>
        </p:spPr>
      </p:pic>
      <p:pic>
        <p:nvPicPr>
          <p:cNvPr id="6" name="Picture 5">
            <a:extLst>
              <a:ext uri="{FF2B5EF4-FFF2-40B4-BE49-F238E27FC236}">
                <a16:creationId xmlns:a16="http://schemas.microsoft.com/office/drawing/2014/main" id="{F587715C-0EB4-5D32-FB6A-E67BC58E155D}"/>
              </a:ext>
            </a:extLst>
          </p:cNvPr>
          <p:cNvPicPr>
            <a:picLocks noChangeAspect="1"/>
          </p:cNvPicPr>
          <p:nvPr/>
        </p:nvPicPr>
        <p:blipFill>
          <a:blip r:embed="rId3"/>
          <a:stretch>
            <a:fillRect/>
          </a:stretch>
        </p:blipFill>
        <p:spPr>
          <a:xfrm>
            <a:off x="3986659" y="1915783"/>
            <a:ext cx="1924050" cy="3733800"/>
          </a:xfrm>
          <a:prstGeom prst="rect">
            <a:avLst/>
          </a:prstGeom>
        </p:spPr>
      </p:pic>
      <p:pic>
        <p:nvPicPr>
          <p:cNvPr id="8" name="Picture 7">
            <a:extLst>
              <a:ext uri="{FF2B5EF4-FFF2-40B4-BE49-F238E27FC236}">
                <a16:creationId xmlns:a16="http://schemas.microsoft.com/office/drawing/2014/main" id="{97134736-B9C1-C3DC-94C4-18370D0E2393}"/>
              </a:ext>
            </a:extLst>
          </p:cNvPr>
          <p:cNvPicPr>
            <a:picLocks noChangeAspect="1"/>
          </p:cNvPicPr>
          <p:nvPr/>
        </p:nvPicPr>
        <p:blipFill>
          <a:blip r:embed="rId4"/>
          <a:stretch>
            <a:fillRect/>
          </a:stretch>
        </p:blipFill>
        <p:spPr>
          <a:xfrm>
            <a:off x="6049990" y="1915783"/>
            <a:ext cx="1924050" cy="3733800"/>
          </a:xfrm>
          <a:prstGeom prst="rect">
            <a:avLst/>
          </a:prstGeom>
        </p:spPr>
      </p:pic>
    </p:spTree>
    <p:extLst>
      <p:ext uri="{BB962C8B-B14F-4D97-AF65-F5344CB8AC3E}">
        <p14:creationId xmlns:p14="http://schemas.microsoft.com/office/powerpoint/2010/main" val="1761280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C5C5E-9E03-1645-BC66-F36CE9E6AE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0A36B6-3AF6-1C53-2AFA-EF363AA17FDC}"/>
              </a:ext>
            </a:extLst>
          </p:cNvPr>
          <p:cNvSpPr>
            <a:spLocks noGrp="1"/>
          </p:cNvSpPr>
          <p:nvPr>
            <p:ph type="title"/>
          </p:nvPr>
        </p:nvSpPr>
        <p:spPr/>
        <p:txBody>
          <a:bodyPr/>
          <a:lstStyle/>
          <a:p>
            <a:r>
              <a:rPr lang="en-US" dirty="0"/>
              <a:t>Enhanced Safety contour Issues [OSI]</a:t>
            </a:r>
            <a:endParaRPr lang="en-GB" dirty="0"/>
          </a:p>
        </p:txBody>
      </p:sp>
      <p:sp>
        <p:nvSpPr>
          <p:cNvPr id="3" name="Content Placeholder 2">
            <a:extLst>
              <a:ext uri="{FF2B5EF4-FFF2-40B4-BE49-F238E27FC236}">
                <a16:creationId xmlns:a16="http://schemas.microsoft.com/office/drawing/2014/main" id="{FB2472F6-3691-0F77-E526-8F5976DDC056}"/>
              </a:ext>
            </a:extLst>
          </p:cNvPr>
          <p:cNvSpPr>
            <a:spLocks noGrp="1"/>
          </p:cNvSpPr>
          <p:nvPr>
            <p:ph idx="1"/>
          </p:nvPr>
        </p:nvSpPr>
        <p:spPr>
          <a:xfrm>
            <a:off x="21570" y="1765243"/>
            <a:ext cx="3677908" cy="4351338"/>
          </a:xfrm>
        </p:spPr>
        <p:txBody>
          <a:bodyPr>
            <a:normAutofit fontScale="70000" lnSpcReduction="20000"/>
          </a:bodyPr>
          <a:lstStyle/>
          <a:p>
            <a:pPr>
              <a:lnSpc>
                <a:spcPct val="120000"/>
              </a:lnSpc>
            </a:pPr>
            <a:r>
              <a:rPr lang="en-US" dirty="0"/>
              <a:t>In the current S-98 Appendix D, the safety contour must be drawn </a:t>
            </a:r>
          </a:p>
          <a:p>
            <a:pPr lvl="1">
              <a:lnSpc>
                <a:spcPct val="120000"/>
              </a:lnSpc>
            </a:pPr>
            <a:r>
              <a:rPr lang="en-US" dirty="0"/>
              <a:t>Where you transition from safe to unsafe water (as defined by the values in the S-102 (+S-104 + uncertainty </a:t>
            </a:r>
            <a:r>
              <a:rPr lang="en-US" dirty="0" err="1"/>
              <a:t>etc</a:t>
            </a:r>
            <a:r>
              <a:rPr lang="en-US" dirty="0"/>
              <a:t>…) </a:t>
            </a:r>
          </a:p>
          <a:p>
            <a:pPr lvl="1">
              <a:lnSpc>
                <a:spcPct val="120000"/>
              </a:lnSpc>
            </a:pPr>
            <a:r>
              <a:rPr lang="en-US" dirty="0"/>
              <a:t>At the edges of the dataset</a:t>
            </a:r>
          </a:p>
          <a:p>
            <a:pPr lvl="1">
              <a:lnSpc>
                <a:spcPct val="120000"/>
              </a:lnSpc>
            </a:pPr>
            <a:r>
              <a:rPr lang="en-GB" dirty="0"/>
              <a:t>Between </a:t>
            </a:r>
            <a:r>
              <a:rPr lang="en-GB" dirty="0" err="1"/>
              <a:t>NoData</a:t>
            </a:r>
            <a:r>
              <a:rPr lang="en-GB" dirty="0"/>
              <a:t> values and Data values.</a:t>
            </a:r>
          </a:p>
          <a:p>
            <a:pPr>
              <a:lnSpc>
                <a:spcPct val="120000"/>
              </a:lnSpc>
            </a:pPr>
            <a:r>
              <a:rPr lang="en-GB" dirty="0"/>
              <a:t>This leads to a proliferation of safety contours.</a:t>
            </a:r>
          </a:p>
        </p:txBody>
      </p:sp>
      <p:pic>
        <p:nvPicPr>
          <p:cNvPr id="4" name="Picture 3">
            <a:extLst>
              <a:ext uri="{FF2B5EF4-FFF2-40B4-BE49-F238E27FC236}">
                <a16:creationId xmlns:a16="http://schemas.microsoft.com/office/drawing/2014/main" id="{AB412F4F-EA83-5111-1E5C-10E54F86E7EF}"/>
              </a:ext>
            </a:extLst>
          </p:cNvPr>
          <p:cNvPicPr>
            <a:picLocks noChangeAspect="1"/>
          </p:cNvPicPr>
          <p:nvPr/>
        </p:nvPicPr>
        <p:blipFill>
          <a:blip r:embed="rId2"/>
          <a:srcRect l="3291" t="5658" r="5985" b="9581"/>
          <a:stretch>
            <a:fillRect/>
          </a:stretch>
        </p:blipFill>
        <p:spPr>
          <a:xfrm>
            <a:off x="8006752" y="2493034"/>
            <a:ext cx="4162246" cy="2424022"/>
          </a:xfrm>
          <a:prstGeom prst="rect">
            <a:avLst/>
          </a:prstGeom>
        </p:spPr>
      </p:pic>
      <p:pic>
        <p:nvPicPr>
          <p:cNvPr id="6" name="Picture 5">
            <a:extLst>
              <a:ext uri="{FF2B5EF4-FFF2-40B4-BE49-F238E27FC236}">
                <a16:creationId xmlns:a16="http://schemas.microsoft.com/office/drawing/2014/main" id="{C6F9D052-DECA-7EA8-B7FA-E433CDD6F4AA}"/>
              </a:ext>
            </a:extLst>
          </p:cNvPr>
          <p:cNvPicPr>
            <a:picLocks noChangeAspect="1"/>
          </p:cNvPicPr>
          <p:nvPr/>
        </p:nvPicPr>
        <p:blipFill>
          <a:blip r:embed="rId3"/>
          <a:stretch>
            <a:fillRect/>
          </a:stretch>
        </p:blipFill>
        <p:spPr>
          <a:xfrm>
            <a:off x="3986659" y="1915783"/>
            <a:ext cx="1924050" cy="3733800"/>
          </a:xfrm>
          <a:prstGeom prst="rect">
            <a:avLst/>
          </a:prstGeom>
        </p:spPr>
      </p:pic>
      <p:pic>
        <p:nvPicPr>
          <p:cNvPr id="8" name="Picture 7">
            <a:extLst>
              <a:ext uri="{FF2B5EF4-FFF2-40B4-BE49-F238E27FC236}">
                <a16:creationId xmlns:a16="http://schemas.microsoft.com/office/drawing/2014/main" id="{EFC65E4B-133F-D888-5AD8-D99974009A90}"/>
              </a:ext>
            </a:extLst>
          </p:cNvPr>
          <p:cNvPicPr>
            <a:picLocks noChangeAspect="1"/>
          </p:cNvPicPr>
          <p:nvPr/>
        </p:nvPicPr>
        <p:blipFill>
          <a:blip r:embed="rId4"/>
          <a:stretch>
            <a:fillRect/>
          </a:stretch>
        </p:blipFill>
        <p:spPr>
          <a:xfrm>
            <a:off x="6049990" y="1915783"/>
            <a:ext cx="1924050" cy="3733800"/>
          </a:xfrm>
          <a:prstGeom prst="rect">
            <a:avLst/>
          </a:prstGeom>
        </p:spPr>
      </p:pic>
      <p:sp>
        <p:nvSpPr>
          <p:cNvPr id="9" name="Rectangle 8">
            <a:extLst>
              <a:ext uri="{FF2B5EF4-FFF2-40B4-BE49-F238E27FC236}">
                <a16:creationId xmlns:a16="http://schemas.microsoft.com/office/drawing/2014/main" id="{DB6928CD-C08C-3289-E49A-6C1A6B41F002}"/>
              </a:ext>
            </a:extLst>
          </p:cNvPr>
          <p:cNvSpPr/>
          <p:nvPr/>
        </p:nvSpPr>
        <p:spPr>
          <a:xfrm>
            <a:off x="5994099" y="3925020"/>
            <a:ext cx="786264" cy="3579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9BDDC63-8C79-B8BC-FB6A-061EBB3AE68D}"/>
              </a:ext>
            </a:extLst>
          </p:cNvPr>
          <p:cNvSpPr/>
          <p:nvPr/>
        </p:nvSpPr>
        <p:spPr>
          <a:xfrm>
            <a:off x="6863753" y="3986842"/>
            <a:ext cx="786264" cy="3579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633A710-7556-8CDD-1563-49B1F8C31658}"/>
              </a:ext>
            </a:extLst>
          </p:cNvPr>
          <p:cNvSpPr/>
          <p:nvPr/>
        </p:nvSpPr>
        <p:spPr>
          <a:xfrm rot="5706194">
            <a:off x="6327258" y="3109880"/>
            <a:ext cx="1369512" cy="3579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62473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413E4-503F-3D5C-725E-CC0A286D2932}"/>
              </a:ext>
            </a:extLst>
          </p:cNvPr>
          <p:cNvSpPr>
            <a:spLocks noGrp="1"/>
          </p:cNvSpPr>
          <p:nvPr>
            <p:ph type="title"/>
          </p:nvPr>
        </p:nvSpPr>
        <p:spPr>
          <a:xfrm>
            <a:off x="82179" y="154377"/>
            <a:ext cx="10515600" cy="851200"/>
          </a:xfrm>
        </p:spPr>
        <p:txBody>
          <a:bodyPr/>
          <a:lstStyle/>
          <a:p>
            <a:r>
              <a:rPr lang="en-US" dirty="0"/>
              <a:t>Proposal:</a:t>
            </a:r>
            <a:endParaRPr lang="en-GB" dirty="0"/>
          </a:p>
        </p:txBody>
      </p:sp>
      <p:sp>
        <p:nvSpPr>
          <p:cNvPr id="4" name="AutoShape 2">
            <a:extLst>
              <a:ext uri="{FF2B5EF4-FFF2-40B4-BE49-F238E27FC236}">
                <a16:creationId xmlns:a16="http://schemas.microsoft.com/office/drawing/2014/main" id="{CED86843-1A19-25EF-617F-0ECD793246C4}"/>
              </a:ext>
            </a:extLst>
          </p:cNvPr>
          <p:cNvSpPr>
            <a:spLocks noGrp="1" noChangeAspect="1" noChangeArrowheads="1"/>
          </p:cNvSpPr>
          <p:nvPr>
            <p:ph idx="1"/>
          </p:nvPr>
        </p:nvSpPr>
        <p:spPr bwMode="auto">
          <a:xfrm>
            <a:off x="285750" y="1881188"/>
            <a:ext cx="5054229" cy="43513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pPr>
              <a:lnSpc>
                <a:spcPct val="100000"/>
              </a:lnSpc>
            </a:pPr>
            <a:r>
              <a:rPr lang="en-US" sz="2400" dirty="0"/>
              <a:t>There are 4 cases (dataset regions), so 16 possible transitions (a-&gt;b) to consider. </a:t>
            </a:r>
          </a:p>
          <a:p>
            <a:pPr>
              <a:lnSpc>
                <a:spcPct val="100000"/>
              </a:lnSpc>
            </a:pPr>
            <a:r>
              <a:rPr lang="en-US" sz="2400" dirty="0"/>
              <a:t>Because A-&gt;B is the same as B-&gt;A and A-&gt;A is “obvious” there’s actually only 6 cases to consider.</a:t>
            </a:r>
          </a:p>
          <a:p>
            <a:pPr>
              <a:lnSpc>
                <a:spcPct val="100000"/>
              </a:lnSpc>
            </a:pPr>
            <a:r>
              <a:rPr lang="en-US" sz="2400" dirty="0"/>
              <a:t>These tables show the different possibilities</a:t>
            </a:r>
            <a:endParaRPr lang="en-GB" sz="2400" dirty="0"/>
          </a:p>
        </p:txBody>
      </p:sp>
      <p:pic>
        <p:nvPicPr>
          <p:cNvPr id="5" name="Picture 4">
            <a:extLst>
              <a:ext uri="{FF2B5EF4-FFF2-40B4-BE49-F238E27FC236}">
                <a16:creationId xmlns:a16="http://schemas.microsoft.com/office/drawing/2014/main" id="{666975E3-59AC-D03C-6EAA-B7653E6A4648}"/>
              </a:ext>
            </a:extLst>
          </p:cNvPr>
          <p:cNvPicPr>
            <a:picLocks noChangeAspect="1"/>
          </p:cNvPicPr>
          <p:nvPr/>
        </p:nvPicPr>
        <p:blipFill>
          <a:blip r:embed="rId2"/>
          <a:stretch>
            <a:fillRect/>
          </a:stretch>
        </p:blipFill>
        <p:spPr>
          <a:xfrm>
            <a:off x="6473046" y="1769314"/>
            <a:ext cx="4991100" cy="1352550"/>
          </a:xfrm>
          <a:prstGeom prst="rect">
            <a:avLst/>
          </a:prstGeom>
        </p:spPr>
      </p:pic>
      <p:pic>
        <p:nvPicPr>
          <p:cNvPr id="6" name="Picture 5">
            <a:extLst>
              <a:ext uri="{FF2B5EF4-FFF2-40B4-BE49-F238E27FC236}">
                <a16:creationId xmlns:a16="http://schemas.microsoft.com/office/drawing/2014/main" id="{D935D263-C93E-1E63-76B7-63B7EABD299D}"/>
              </a:ext>
            </a:extLst>
          </p:cNvPr>
          <p:cNvPicPr>
            <a:picLocks noChangeAspect="1"/>
          </p:cNvPicPr>
          <p:nvPr/>
        </p:nvPicPr>
        <p:blipFill>
          <a:blip r:embed="rId3"/>
          <a:stretch>
            <a:fillRect/>
          </a:stretch>
        </p:blipFill>
        <p:spPr>
          <a:xfrm>
            <a:off x="6473046" y="3335008"/>
            <a:ext cx="4991100" cy="1352550"/>
          </a:xfrm>
          <a:prstGeom prst="rect">
            <a:avLst/>
          </a:prstGeom>
        </p:spPr>
      </p:pic>
      <p:pic>
        <p:nvPicPr>
          <p:cNvPr id="7" name="Picture 6">
            <a:extLst>
              <a:ext uri="{FF2B5EF4-FFF2-40B4-BE49-F238E27FC236}">
                <a16:creationId xmlns:a16="http://schemas.microsoft.com/office/drawing/2014/main" id="{AF05830C-CF38-080D-167B-DC09454A1C2F}"/>
              </a:ext>
            </a:extLst>
          </p:cNvPr>
          <p:cNvPicPr>
            <a:picLocks noChangeAspect="1"/>
          </p:cNvPicPr>
          <p:nvPr/>
        </p:nvPicPr>
        <p:blipFill>
          <a:blip r:embed="rId4"/>
          <a:stretch>
            <a:fillRect/>
          </a:stretch>
        </p:blipFill>
        <p:spPr>
          <a:xfrm>
            <a:off x="7591605" y="4858667"/>
            <a:ext cx="3872541" cy="1865564"/>
          </a:xfrm>
          <a:prstGeom prst="rect">
            <a:avLst/>
          </a:prstGeom>
        </p:spPr>
      </p:pic>
      <p:sp>
        <p:nvSpPr>
          <p:cNvPr id="8" name="TextBox 7">
            <a:extLst>
              <a:ext uri="{FF2B5EF4-FFF2-40B4-BE49-F238E27FC236}">
                <a16:creationId xmlns:a16="http://schemas.microsoft.com/office/drawing/2014/main" id="{AFC6B893-BCD0-2936-B1F8-16A3A22B37BE}"/>
              </a:ext>
            </a:extLst>
          </p:cNvPr>
          <p:cNvSpPr txBox="1"/>
          <p:nvPr/>
        </p:nvSpPr>
        <p:spPr>
          <a:xfrm>
            <a:off x="5339979" y="4011283"/>
            <a:ext cx="1133067" cy="369332"/>
          </a:xfrm>
          <a:prstGeom prst="rect">
            <a:avLst/>
          </a:prstGeom>
          <a:noFill/>
        </p:spPr>
        <p:txBody>
          <a:bodyPr wrap="none" rtlCol="0">
            <a:spAutoFit/>
          </a:bodyPr>
          <a:lstStyle/>
          <a:p>
            <a:r>
              <a:rPr lang="en-US" dirty="0"/>
              <a:t>Proposal:</a:t>
            </a:r>
            <a:endParaRPr lang="en-GB" dirty="0"/>
          </a:p>
        </p:txBody>
      </p:sp>
      <p:sp>
        <p:nvSpPr>
          <p:cNvPr id="9" name="TextBox 8">
            <a:extLst>
              <a:ext uri="{FF2B5EF4-FFF2-40B4-BE49-F238E27FC236}">
                <a16:creationId xmlns:a16="http://schemas.microsoft.com/office/drawing/2014/main" id="{7A7D430E-D537-3110-DE8B-CE58D40F557A}"/>
              </a:ext>
            </a:extLst>
          </p:cNvPr>
          <p:cNvSpPr txBox="1"/>
          <p:nvPr/>
        </p:nvSpPr>
        <p:spPr>
          <a:xfrm>
            <a:off x="5401802" y="2481653"/>
            <a:ext cx="1013483" cy="369332"/>
          </a:xfrm>
          <a:prstGeom prst="rect">
            <a:avLst/>
          </a:prstGeom>
          <a:noFill/>
        </p:spPr>
        <p:txBody>
          <a:bodyPr wrap="none" rtlCol="0">
            <a:spAutoFit/>
          </a:bodyPr>
          <a:lstStyle/>
          <a:p>
            <a:r>
              <a:rPr lang="en-US" dirty="0"/>
              <a:t>Current:</a:t>
            </a:r>
            <a:endParaRPr lang="en-GB" dirty="0"/>
          </a:p>
        </p:txBody>
      </p:sp>
    </p:spTree>
    <p:extLst>
      <p:ext uri="{BB962C8B-B14F-4D97-AF65-F5344CB8AC3E}">
        <p14:creationId xmlns:p14="http://schemas.microsoft.com/office/powerpoint/2010/main" val="3250852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A446F-25C7-6563-CBA8-D64981B04B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04480D-9D0D-4523-B9CB-4824900190FE}"/>
              </a:ext>
            </a:extLst>
          </p:cNvPr>
          <p:cNvSpPr>
            <a:spLocks noGrp="1"/>
          </p:cNvSpPr>
          <p:nvPr>
            <p:ph type="title"/>
          </p:nvPr>
        </p:nvSpPr>
        <p:spPr>
          <a:xfrm>
            <a:off x="82179" y="154377"/>
            <a:ext cx="10515600" cy="851200"/>
          </a:xfrm>
        </p:spPr>
        <p:txBody>
          <a:bodyPr/>
          <a:lstStyle/>
          <a:p>
            <a:r>
              <a:rPr lang="en-US" dirty="0"/>
              <a:t>Proposal:</a:t>
            </a:r>
            <a:endParaRPr lang="en-GB" dirty="0"/>
          </a:p>
        </p:txBody>
      </p:sp>
      <p:sp>
        <p:nvSpPr>
          <p:cNvPr id="4" name="AutoShape 2">
            <a:extLst>
              <a:ext uri="{FF2B5EF4-FFF2-40B4-BE49-F238E27FC236}">
                <a16:creationId xmlns:a16="http://schemas.microsoft.com/office/drawing/2014/main" id="{DFC83829-FA36-6E7D-75E9-AF748F354BA0}"/>
              </a:ext>
            </a:extLst>
          </p:cNvPr>
          <p:cNvSpPr>
            <a:spLocks noGrp="1" noChangeAspect="1" noChangeArrowheads="1"/>
          </p:cNvSpPr>
          <p:nvPr>
            <p:ph idx="1"/>
          </p:nvPr>
        </p:nvSpPr>
        <p:spPr bwMode="auto">
          <a:xfrm>
            <a:off x="82179" y="1052424"/>
            <a:ext cx="5173333" cy="5651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a:lnSpc>
                <a:spcPct val="120000"/>
              </a:lnSpc>
            </a:pPr>
            <a:r>
              <a:rPr lang="en-US" sz="2400" dirty="0"/>
              <a:t>So, questions to resolve are:</a:t>
            </a:r>
          </a:p>
          <a:p>
            <a:pPr lvl="1">
              <a:lnSpc>
                <a:spcPct val="120000"/>
              </a:lnSpc>
            </a:pPr>
            <a:r>
              <a:rPr lang="en-US" sz="1800" dirty="0"/>
              <a:t>Edge of dataset, can the ENC data be relied upon to determine safe vs unsafe (yes?)</a:t>
            </a:r>
          </a:p>
          <a:p>
            <a:pPr lvl="1">
              <a:lnSpc>
                <a:spcPct val="120000"/>
              </a:lnSpc>
            </a:pPr>
            <a:r>
              <a:rPr lang="en-US" sz="1800" dirty="0"/>
              <a:t>Unknown (=Fill Value). Should it be assumed that the transition from safe-&gt;Fill Value is safe or unsafe?</a:t>
            </a:r>
          </a:p>
          <a:p>
            <a:pPr lvl="1">
              <a:lnSpc>
                <a:spcPct val="120000"/>
              </a:lnSpc>
            </a:pPr>
            <a:endParaRPr lang="en-US" sz="1800" dirty="0"/>
          </a:p>
          <a:p>
            <a:pPr lvl="1">
              <a:lnSpc>
                <a:spcPct val="120000"/>
              </a:lnSpc>
            </a:pPr>
            <a:r>
              <a:rPr lang="en-US" sz="1800" dirty="0"/>
              <a:t>Thoughts? S-98 can adjust either way.</a:t>
            </a:r>
          </a:p>
          <a:p>
            <a:pPr lvl="1">
              <a:lnSpc>
                <a:spcPct val="120000"/>
              </a:lnSpc>
            </a:pPr>
            <a:r>
              <a:rPr lang="en-GB" sz="1800" dirty="0"/>
              <a:t>The current model creates too many safety contours (“too safe”). We don’t want to change things to be “not safe enough”</a:t>
            </a:r>
          </a:p>
          <a:p>
            <a:pPr lvl="1">
              <a:lnSpc>
                <a:spcPct val="120000"/>
              </a:lnSpc>
            </a:pPr>
            <a:r>
              <a:rPr lang="en-GB" sz="1800" dirty="0"/>
              <a:t>This is relevant to the “holes” discussion</a:t>
            </a:r>
          </a:p>
        </p:txBody>
      </p:sp>
      <p:pic>
        <p:nvPicPr>
          <p:cNvPr id="5" name="Picture 4">
            <a:extLst>
              <a:ext uri="{FF2B5EF4-FFF2-40B4-BE49-F238E27FC236}">
                <a16:creationId xmlns:a16="http://schemas.microsoft.com/office/drawing/2014/main" id="{151C4896-E1DA-A7A8-27A2-FD92D6E0BAB7}"/>
              </a:ext>
            </a:extLst>
          </p:cNvPr>
          <p:cNvPicPr>
            <a:picLocks noChangeAspect="1"/>
          </p:cNvPicPr>
          <p:nvPr/>
        </p:nvPicPr>
        <p:blipFill>
          <a:blip r:embed="rId2"/>
          <a:stretch>
            <a:fillRect/>
          </a:stretch>
        </p:blipFill>
        <p:spPr>
          <a:xfrm>
            <a:off x="6473046" y="1769314"/>
            <a:ext cx="4991100" cy="1352550"/>
          </a:xfrm>
          <a:prstGeom prst="rect">
            <a:avLst/>
          </a:prstGeom>
        </p:spPr>
      </p:pic>
      <p:pic>
        <p:nvPicPr>
          <p:cNvPr id="6" name="Picture 5">
            <a:extLst>
              <a:ext uri="{FF2B5EF4-FFF2-40B4-BE49-F238E27FC236}">
                <a16:creationId xmlns:a16="http://schemas.microsoft.com/office/drawing/2014/main" id="{B9B0904E-6378-35BE-9D41-A4B5A43D9FBB}"/>
              </a:ext>
            </a:extLst>
          </p:cNvPr>
          <p:cNvPicPr>
            <a:picLocks noChangeAspect="1"/>
          </p:cNvPicPr>
          <p:nvPr/>
        </p:nvPicPr>
        <p:blipFill>
          <a:blip r:embed="rId3"/>
          <a:stretch>
            <a:fillRect/>
          </a:stretch>
        </p:blipFill>
        <p:spPr>
          <a:xfrm>
            <a:off x="6473046" y="3335008"/>
            <a:ext cx="4991100" cy="1352550"/>
          </a:xfrm>
          <a:prstGeom prst="rect">
            <a:avLst/>
          </a:prstGeom>
        </p:spPr>
      </p:pic>
      <p:pic>
        <p:nvPicPr>
          <p:cNvPr id="7" name="Picture 6">
            <a:extLst>
              <a:ext uri="{FF2B5EF4-FFF2-40B4-BE49-F238E27FC236}">
                <a16:creationId xmlns:a16="http://schemas.microsoft.com/office/drawing/2014/main" id="{7E478BD5-1F9A-5F89-1220-AAD6B149CC03}"/>
              </a:ext>
            </a:extLst>
          </p:cNvPr>
          <p:cNvPicPr>
            <a:picLocks noChangeAspect="1"/>
          </p:cNvPicPr>
          <p:nvPr/>
        </p:nvPicPr>
        <p:blipFill>
          <a:blip r:embed="rId4"/>
          <a:stretch>
            <a:fillRect/>
          </a:stretch>
        </p:blipFill>
        <p:spPr>
          <a:xfrm>
            <a:off x="7591605" y="4858667"/>
            <a:ext cx="3872541" cy="1865564"/>
          </a:xfrm>
          <a:prstGeom prst="rect">
            <a:avLst/>
          </a:prstGeom>
        </p:spPr>
      </p:pic>
      <p:sp>
        <p:nvSpPr>
          <p:cNvPr id="8" name="TextBox 7">
            <a:extLst>
              <a:ext uri="{FF2B5EF4-FFF2-40B4-BE49-F238E27FC236}">
                <a16:creationId xmlns:a16="http://schemas.microsoft.com/office/drawing/2014/main" id="{C304A2CD-D78F-6C2F-6F9F-3952F9C115A5}"/>
              </a:ext>
            </a:extLst>
          </p:cNvPr>
          <p:cNvSpPr txBox="1"/>
          <p:nvPr/>
        </p:nvSpPr>
        <p:spPr>
          <a:xfrm>
            <a:off x="5339979" y="4011283"/>
            <a:ext cx="1133067" cy="369332"/>
          </a:xfrm>
          <a:prstGeom prst="rect">
            <a:avLst/>
          </a:prstGeom>
          <a:noFill/>
        </p:spPr>
        <p:txBody>
          <a:bodyPr wrap="none" rtlCol="0">
            <a:spAutoFit/>
          </a:bodyPr>
          <a:lstStyle/>
          <a:p>
            <a:r>
              <a:rPr lang="en-US" dirty="0"/>
              <a:t>Proposal:</a:t>
            </a:r>
            <a:endParaRPr lang="en-GB" dirty="0"/>
          </a:p>
        </p:txBody>
      </p:sp>
      <p:sp>
        <p:nvSpPr>
          <p:cNvPr id="9" name="TextBox 8">
            <a:extLst>
              <a:ext uri="{FF2B5EF4-FFF2-40B4-BE49-F238E27FC236}">
                <a16:creationId xmlns:a16="http://schemas.microsoft.com/office/drawing/2014/main" id="{8E4F0299-CF73-CECF-D009-6351C708BBDC}"/>
              </a:ext>
            </a:extLst>
          </p:cNvPr>
          <p:cNvSpPr txBox="1"/>
          <p:nvPr/>
        </p:nvSpPr>
        <p:spPr>
          <a:xfrm>
            <a:off x="5401802" y="2481653"/>
            <a:ext cx="1013483" cy="369332"/>
          </a:xfrm>
          <a:prstGeom prst="rect">
            <a:avLst/>
          </a:prstGeom>
          <a:noFill/>
        </p:spPr>
        <p:txBody>
          <a:bodyPr wrap="none" rtlCol="0">
            <a:spAutoFit/>
          </a:bodyPr>
          <a:lstStyle/>
          <a:p>
            <a:r>
              <a:rPr lang="en-US" dirty="0"/>
              <a:t>Current:</a:t>
            </a:r>
            <a:endParaRPr lang="en-GB" dirty="0"/>
          </a:p>
        </p:txBody>
      </p:sp>
      <p:sp>
        <p:nvSpPr>
          <p:cNvPr id="12" name="Freeform: Shape 11">
            <a:extLst>
              <a:ext uri="{FF2B5EF4-FFF2-40B4-BE49-F238E27FC236}">
                <a16:creationId xmlns:a16="http://schemas.microsoft.com/office/drawing/2014/main" id="{0033E20D-09B7-9513-388D-A985404F0165}"/>
              </a:ext>
            </a:extLst>
          </p:cNvPr>
          <p:cNvSpPr/>
          <p:nvPr/>
        </p:nvSpPr>
        <p:spPr>
          <a:xfrm>
            <a:off x="8035506" y="2204049"/>
            <a:ext cx="3312543" cy="961845"/>
          </a:xfrm>
          <a:custGeom>
            <a:avLst/>
            <a:gdLst>
              <a:gd name="csX0" fmla="*/ 8626 w 3312543"/>
              <a:gd name="csY0" fmla="*/ 60385 h 961845"/>
              <a:gd name="csX1" fmla="*/ 0 w 3312543"/>
              <a:gd name="csY1" fmla="*/ 258793 h 961845"/>
              <a:gd name="csX2" fmla="*/ 940279 w 3312543"/>
              <a:gd name="csY2" fmla="*/ 267419 h 961845"/>
              <a:gd name="csX3" fmla="*/ 935966 w 3312543"/>
              <a:gd name="csY3" fmla="*/ 461513 h 961845"/>
              <a:gd name="csX4" fmla="*/ 1608826 w 3312543"/>
              <a:gd name="csY4" fmla="*/ 457200 h 961845"/>
              <a:gd name="csX5" fmla="*/ 1621766 w 3312543"/>
              <a:gd name="csY5" fmla="*/ 694426 h 961845"/>
              <a:gd name="csX6" fmla="*/ 2467154 w 3312543"/>
              <a:gd name="csY6" fmla="*/ 668547 h 961845"/>
              <a:gd name="csX7" fmla="*/ 2493034 w 3312543"/>
              <a:gd name="csY7" fmla="*/ 961845 h 961845"/>
              <a:gd name="csX8" fmla="*/ 3312543 w 3312543"/>
              <a:gd name="csY8" fmla="*/ 901460 h 961845"/>
              <a:gd name="csX9" fmla="*/ 3278037 w 3312543"/>
              <a:gd name="csY9" fmla="*/ 0 h 961845"/>
              <a:gd name="csX10" fmla="*/ 8626 w 3312543"/>
              <a:gd name="csY10" fmla="*/ 60385 h 96184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3312543" h="961845">
                <a:moveTo>
                  <a:pt x="8626" y="60385"/>
                </a:moveTo>
                <a:lnTo>
                  <a:pt x="0" y="258793"/>
                </a:lnTo>
                <a:lnTo>
                  <a:pt x="940279" y="267419"/>
                </a:lnTo>
                <a:cubicBezTo>
                  <a:pt x="938841" y="332117"/>
                  <a:pt x="937404" y="396815"/>
                  <a:pt x="935966" y="461513"/>
                </a:cubicBezTo>
                <a:lnTo>
                  <a:pt x="1608826" y="457200"/>
                </a:lnTo>
                <a:lnTo>
                  <a:pt x="1621766" y="694426"/>
                </a:lnTo>
                <a:lnTo>
                  <a:pt x="2467154" y="668547"/>
                </a:lnTo>
                <a:lnTo>
                  <a:pt x="2493034" y="961845"/>
                </a:lnTo>
                <a:lnTo>
                  <a:pt x="3312543" y="901460"/>
                </a:lnTo>
                <a:lnTo>
                  <a:pt x="3278037" y="0"/>
                </a:lnTo>
                <a:lnTo>
                  <a:pt x="8626" y="6038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9E3A2303-E611-B1CB-1F55-7912760A0F95}"/>
              </a:ext>
            </a:extLst>
          </p:cNvPr>
          <p:cNvSpPr/>
          <p:nvPr/>
        </p:nvSpPr>
        <p:spPr>
          <a:xfrm>
            <a:off x="8067136" y="3771181"/>
            <a:ext cx="3312543" cy="961845"/>
          </a:xfrm>
          <a:custGeom>
            <a:avLst/>
            <a:gdLst>
              <a:gd name="csX0" fmla="*/ 8626 w 3312543"/>
              <a:gd name="csY0" fmla="*/ 60385 h 961845"/>
              <a:gd name="csX1" fmla="*/ 0 w 3312543"/>
              <a:gd name="csY1" fmla="*/ 258793 h 961845"/>
              <a:gd name="csX2" fmla="*/ 940279 w 3312543"/>
              <a:gd name="csY2" fmla="*/ 267419 h 961845"/>
              <a:gd name="csX3" fmla="*/ 935966 w 3312543"/>
              <a:gd name="csY3" fmla="*/ 461513 h 961845"/>
              <a:gd name="csX4" fmla="*/ 1608826 w 3312543"/>
              <a:gd name="csY4" fmla="*/ 457200 h 961845"/>
              <a:gd name="csX5" fmla="*/ 1621766 w 3312543"/>
              <a:gd name="csY5" fmla="*/ 694426 h 961845"/>
              <a:gd name="csX6" fmla="*/ 2467154 w 3312543"/>
              <a:gd name="csY6" fmla="*/ 668547 h 961845"/>
              <a:gd name="csX7" fmla="*/ 2493034 w 3312543"/>
              <a:gd name="csY7" fmla="*/ 961845 h 961845"/>
              <a:gd name="csX8" fmla="*/ 3312543 w 3312543"/>
              <a:gd name="csY8" fmla="*/ 901460 h 961845"/>
              <a:gd name="csX9" fmla="*/ 3278037 w 3312543"/>
              <a:gd name="csY9" fmla="*/ 0 h 961845"/>
              <a:gd name="csX10" fmla="*/ 8626 w 3312543"/>
              <a:gd name="csY10" fmla="*/ 60385 h 96184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3312543" h="961845">
                <a:moveTo>
                  <a:pt x="8626" y="60385"/>
                </a:moveTo>
                <a:lnTo>
                  <a:pt x="0" y="258793"/>
                </a:lnTo>
                <a:lnTo>
                  <a:pt x="940279" y="267419"/>
                </a:lnTo>
                <a:cubicBezTo>
                  <a:pt x="938841" y="332117"/>
                  <a:pt x="937404" y="396815"/>
                  <a:pt x="935966" y="461513"/>
                </a:cubicBezTo>
                <a:lnTo>
                  <a:pt x="1608826" y="457200"/>
                </a:lnTo>
                <a:lnTo>
                  <a:pt x="1621766" y="694426"/>
                </a:lnTo>
                <a:lnTo>
                  <a:pt x="2467154" y="668547"/>
                </a:lnTo>
                <a:lnTo>
                  <a:pt x="2493034" y="961845"/>
                </a:lnTo>
                <a:lnTo>
                  <a:pt x="3312543" y="901460"/>
                </a:lnTo>
                <a:lnTo>
                  <a:pt x="3278037" y="0"/>
                </a:lnTo>
                <a:lnTo>
                  <a:pt x="8626" y="6038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01FFC83D-3218-C5AD-3C21-FBA92391A943}"/>
              </a:ext>
            </a:extLst>
          </p:cNvPr>
          <p:cNvSpPr/>
          <p:nvPr/>
        </p:nvSpPr>
        <p:spPr>
          <a:xfrm>
            <a:off x="10511287" y="1535502"/>
            <a:ext cx="1203385" cy="31520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7E11EC1-80FF-1AD2-707D-BD7AC53CCEC6}"/>
              </a:ext>
            </a:extLst>
          </p:cNvPr>
          <p:cNvSpPr/>
          <p:nvPr/>
        </p:nvSpPr>
        <p:spPr>
          <a:xfrm>
            <a:off x="6374921" y="2204049"/>
            <a:ext cx="953219" cy="2776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13380197-548E-5587-179C-1BC7EF54FF50}"/>
              </a:ext>
            </a:extLst>
          </p:cNvPr>
          <p:cNvSpPr/>
          <p:nvPr/>
        </p:nvSpPr>
        <p:spPr>
          <a:xfrm>
            <a:off x="6473046" y="3733679"/>
            <a:ext cx="953219" cy="2776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63016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83B6CF-E3D3-6349-D7A3-C2670FC3A633}"/>
              </a:ext>
            </a:extLst>
          </p:cNvPr>
          <p:cNvPicPr>
            <a:picLocks noChangeAspect="1"/>
          </p:cNvPicPr>
          <p:nvPr/>
        </p:nvPicPr>
        <p:blipFill>
          <a:blip r:embed="rId2"/>
          <a:stretch>
            <a:fillRect/>
          </a:stretch>
        </p:blipFill>
        <p:spPr>
          <a:xfrm>
            <a:off x="609600" y="21565"/>
            <a:ext cx="10972800" cy="6858000"/>
          </a:xfrm>
          <a:prstGeom prst="rect">
            <a:avLst/>
          </a:prstGeom>
        </p:spPr>
      </p:pic>
    </p:spTree>
    <p:extLst>
      <p:ext uri="{BB962C8B-B14F-4D97-AF65-F5344CB8AC3E}">
        <p14:creationId xmlns:p14="http://schemas.microsoft.com/office/powerpoint/2010/main" val="37505908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IC_Stuff" id="{7EB4A1A4-DE80-4AED-B90B-0D4C97F0BFAA}" vid="{AB3974AC-2916-4F91-8C8E-185544D72609}"/>
    </a:ext>
  </a:extLst>
</a:theme>
</file>

<file path=docProps/app.xml><?xml version="1.0" encoding="utf-8"?>
<Properties xmlns="http://schemas.openxmlformats.org/officeDocument/2006/extended-properties" xmlns:vt="http://schemas.openxmlformats.org/officeDocument/2006/docPropsVTypes">
  <TotalTime>0</TotalTime>
  <Words>1680</Words>
  <Application>Microsoft Office PowerPoint</Application>
  <PresentationFormat>Widescreen</PresentationFormat>
  <Paragraphs>198</Paragraphs>
  <Slides>26</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26</vt:i4>
      </vt:variant>
    </vt:vector>
  </HeadingPairs>
  <TitlesOfParts>
    <vt:vector size="34" baseType="lpstr">
      <vt:lpstr>Aptos</vt:lpstr>
      <vt:lpstr>Aptos Display</vt:lpstr>
      <vt:lpstr>Arial</vt:lpstr>
      <vt:lpstr>Calibri</vt:lpstr>
      <vt:lpstr>Calibri Light</vt:lpstr>
      <vt:lpstr>Consolas</vt:lpstr>
      <vt:lpstr>Office Theme</vt:lpstr>
      <vt:lpstr>1_Office Theme</vt:lpstr>
      <vt:lpstr>PowerPoint Presentation</vt:lpstr>
      <vt:lpstr>Agenda Items [IN PROGRESS]</vt:lpstr>
      <vt:lpstr>Timescales</vt:lpstr>
      <vt:lpstr>S-124 / S-128</vt:lpstr>
      <vt:lpstr>Enhanced Safety contour Issues [OSI]</vt:lpstr>
      <vt:lpstr>Enhanced Safety contour Issues [OSI]</vt:lpstr>
      <vt:lpstr>Proposal:</vt:lpstr>
      <vt:lpstr>Proposal: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File Naming for S-104 / S-111</vt:lpstr>
      <vt:lpstr>S-124 / S-98</vt:lpstr>
      <vt:lpstr>Area Fills</vt:lpstr>
      <vt:lpstr>Area Fills</vt:lpstr>
      <vt:lpstr>CATZOC / Data Quality [FR]</vt:lpstr>
      <vt:lpstr>Data Import Rules</vt:lpstr>
      <vt:lpstr>Data Import Rules Proposal</vt:lpstr>
      <vt:lpstr>PowerPoint Presentation</vt:lpstr>
      <vt:lpstr>Sun Illumination text</vt:lpstr>
      <vt:lpstr>Duplication of requirements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jonathan pritchard</dc:creator>
  <cp:lastModifiedBy>jonathan pritchard</cp:lastModifiedBy>
  <cp:revision>17</cp:revision>
  <dcterms:created xsi:type="dcterms:W3CDTF">2025-12-09T14:51:16Z</dcterms:created>
  <dcterms:modified xsi:type="dcterms:W3CDTF">2025-12-10T18:38:13Z</dcterms:modified>
</cp:coreProperties>
</file>